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71" r:id="rId5"/>
    <p:sldId id="351" r:id="rId6"/>
    <p:sldId id="378" r:id="rId7"/>
    <p:sldId id="380" r:id="rId8"/>
    <p:sldId id="382" r:id="rId9"/>
    <p:sldId id="356" r:id="rId10"/>
    <p:sldId id="354" r:id="rId11"/>
    <p:sldId id="381" r:id="rId12"/>
    <p:sldId id="358" r:id="rId13"/>
    <p:sldId id="359" r:id="rId14"/>
    <p:sldId id="360" r:id="rId15"/>
    <p:sldId id="361" r:id="rId16"/>
    <p:sldId id="363" r:id="rId17"/>
    <p:sldId id="362" r:id="rId18"/>
    <p:sldId id="377" r:id="rId19"/>
    <p:sldId id="365" r:id="rId20"/>
    <p:sldId id="367" r:id="rId21"/>
    <p:sldId id="368" r:id="rId22"/>
    <p:sldId id="369" r:id="rId23"/>
    <p:sldId id="370" r:id="rId24"/>
    <p:sldId id="371" r:id="rId25"/>
    <p:sldId id="383" r:id="rId26"/>
    <p:sldId id="384" r:id="rId27"/>
    <p:sldId id="374" r:id="rId28"/>
    <p:sldId id="375" r:id="rId29"/>
    <p:sldId id="376" r:id="rId30"/>
    <p:sldId id="385" r:id="rId31"/>
    <p:sldId id="386" r:id="rId32"/>
    <p:sldId id="372" r:id="rId33"/>
    <p:sldId id="389" r:id="rId34"/>
    <p:sldId id="388" r:id="rId35"/>
    <p:sldId id="373" r:id="rId36"/>
    <p:sldId id="387" r:id="rId37"/>
    <p:sldId id="278" r:id="rId38"/>
  </p:sldIdLst>
  <p:sldSz cx="12192000" cy="6858000"/>
  <p:notesSz cx="6858000" cy="9144000"/>
  <p:embeddedFontLst>
    <p:embeddedFont>
      <p:font typeface="Cambria Math" panose="02040503050406030204" pitchFamily="18" charset="0"/>
      <p:regular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D2Coding" panose="020B0609020101020101" pitchFamily="49" charset="-127"/>
      <p:regular r:id="rId46"/>
      <p:bold r:id="rId47"/>
    </p:embeddedFont>
    <p:embeddedFont>
      <p:font typeface="나눔스퀘어 네오 Bold" panose="00000800000000000000" pitchFamily="2" charset="-127"/>
      <p:bold r:id="rId48"/>
    </p:embeddedFont>
    <p:embeddedFont>
      <p:font typeface="나눔스퀘어 네오 Regular" panose="00000500000000000000" pitchFamily="2" charset="-127"/>
      <p:regular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A7DA"/>
    <a:srgbClr val="B4C7E7"/>
    <a:srgbClr val="FF9797"/>
    <a:srgbClr val="FF7575"/>
    <a:srgbClr val="FFFFFF"/>
    <a:srgbClr val="FFE292"/>
    <a:srgbClr val="FFCC00"/>
    <a:srgbClr val="C773C7"/>
    <a:srgbClr val="B69ADE"/>
    <a:srgbClr val="A17D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88434" autoAdjust="0"/>
  </p:normalViewPr>
  <p:slideViewPr>
    <p:cSldViewPr snapToGrid="0" showGuides="1">
      <p:cViewPr>
        <p:scale>
          <a:sx n="100" d="100"/>
          <a:sy n="100" d="100"/>
        </p:scale>
        <p:origin x="126" y="12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5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81E3FDB-C6F7-4625-D075-6A2CED7444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BA76DC-796E-B136-491E-D9BF27A5DF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68499-CA71-405E-B2E1-CFF857874421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F3D26F-4C44-7878-72F3-291958D911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ECCC98-561D-BEF8-ED99-886F7D326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D64B2-844E-40B6-A0EC-B7504BADD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4158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CB4F6AC8-FFF4-4699-96A4-0DD4A72686D3}" type="datetimeFigureOut">
              <a:rPr lang="ko-KR" altLang="en-US" smtClean="0"/>
              <a:pPr/>
              <a:t>2024-05-09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0D045498-4E38-4CA4-927E-F113D92A05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93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2789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3683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4512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30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789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0352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2872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8273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4042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1431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866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3271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4043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5411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8502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0675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37618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6870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80077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055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43148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3284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83408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9670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2913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4358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839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784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0451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1522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964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5D64D6-4749-53D1-FDBC-87B9B79C966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8F59400-3B56-E5BB-448A-614A50DAD8EC}"/>
              </a:ext>
            </a:extLst>
          </p:cNvPr>
          <p:cNvSpPr txBox="1">
            <a:spLocks/>
          </p:cNvSpPr>
          <p:nvPr userDrawn="1"/>
        </p:nvSpPr>
        <p:spPr>
          <a:xfrm>
            <a:off x="7044337" y="6342129"/>
            <a:ext cx="4461307" cy="318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AI &amp; Bigdata Lab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5" name="그림 4" descr="텍스트, 스크린샷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14FF030D-E125-308B-B6EA-D024EA8E31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855" y="0"/>
            <a:ext cx="6889709" cy="394592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pic>
        <p:nvPicPr>
          <p:cNvPr id="1030" name="Picture 6" descr="파이토치 트랜스포머를 활용한 자연어 처리와 컴퓨터비전 심층학습 - 예스24">
            <a:extLst>
              <a:ext uri="{FF2B5EF4-FFF2-40B4-BE49-F238E27FC236}">
                <a16:creationId xmlns:a16="http://schemas.microsoft.com/office/drawing/2014/main" id="{F4DFC288-17F1-9CD6-2270-63099E9FEC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110" y="290392"/>
            <a:ext cx="3479759" cy="444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67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1C66B1-ABFD-96F2-C988-AB03CF84D8A4}"/>
              </a:ext>
            </a:extLst>
          </p:cNvPr>
          <p:cNvSpPr/>
          <p:nvPr userDrawn="1"/>
        </p:nvSpPr>
        <p:spPr>
          <a:xfrm>
            <a:off x="0" y="0"/>
            <a:ext cx="12192000" cy="7875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E5056A-8997-E84E-ED8B-568DDC4D111B}"/>
              </a:ext>
            </a:extLst>
          </p:cNvPr>
          <p:cNvSpPr/>
          <p:nvPr userDrawn="1"/>
        </p:nvSpPr>
        <p:spPr>
          <a:xfrm>
            <a:off x="0" y="6492875"/>
            <a:ext cx="12192000" cy="365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D4FCE129-2F32-A55F-3836-7A95272D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3217" y="6492875"/>
            <a:ext cx="2743200" cy="365125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32</a:t>
            </a:r>
          </a:p>
        </p:txBody>
      </p:sp>
    </p:spTree>
    <p:extLst>
      <p:ext uri="{BB962C8B-B14F-4D97-AF65-F5344CB8AC3E}">
        <p14:creationId xmlns:p14="http://schemas.microsoft.com/office/powerpoint/2010/main" val="1611001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F432DD-2BD5-42A6-8B1F-94044215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F3646C-00B2-4F72-9F03-28A39E8D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46F5C-03D3-40EA-B743-BF0939B1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66C7A-B55A-4A25-A9FE-4C3D254D1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F5D5C-1738-4696-8769-E2A1903D6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FB9D8-AD8A-433C-85A4-344A7D45903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639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0E33F-9EBD-DCF2-23C9-FF72C5A3C393}"/>
              </a:ext>
            </a:extLst>
          </p:cNvPr>
          <p:cNvSpPr txBox="1">
            <a:spLocks/>
          </p:cNvSpPr>
          <p:nvPr/>
        </p:nvSpPr>
        <p:spPr>
          <a:xfrm>
            <a:off x="2015978" y="1280252"/>
            <a:ext cx="2839363" cy="6895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+mj-ea"/>
              </a:rPr>
              <a:t>CHAPTER 9</a:t>
            </a:r>
            <a:endParaRPr lang="ko-KR" altLang="en-US" sz="2800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7B0585-3630-0809-D195-B8BAEFECE1C3}"/>
              </a:ext>
            </a:extLst>
          </p:cNvPr>
          <p:cNvSpPr txBox="1">
            <a:spLocks/>
          </p:cNvSpPr>
          <p:nvPr/>
        </p:nvSpPr>
        <p:spPr>
          <a:xfrm>
            <a:off x="1043053" y="2877531"/>
            <a:ext cx="4294887" cy="17081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AutoNum type="arabicPeriod"/>
            </a:pPr>
            <a:r>
              <a:rPr lang="ko-KR" altLang="en-US" sz="2000" dirty="0">
                <a:latin typeface="+mn-ea"/>
              </a:rPr>
              <a:t>멀티 스케일 특징 맵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ko-KR" altLang="en-US" sz="2000" dirty="0">
                <a:latin typeface="+mn-ea"/>
              </a:rPr>
              <a:t>기본 박스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ko-KR" altLang="en-US" sz="2000" dirty="0">
                <a:latin typeface="+mn-ea"/>
              </a:rPr>
              <a:t>모델 학습 과정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ko-KR" altLang="en-US" sz="2000" dirty="0">
                <a:latin typeface="+mn-ea"/>
              </a:rPr>
              <a:t>모델 실습</a:t>
            </a:r>
            <a:endParaRPr lang="en-US" altLang="ko-KR" sz="2000" dirty="0"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D8343C9-E3F4-66AC-5EAA-54B3CF20E767}"/>
              </a:ext>
            </a:extLst>
          </p:cNvPr>
          <p:cNvSpPr txBox="1">
            <a:spLocks/>
          </p:cNvSpPr>
          <p:nvPr/>
        </p:nvSpPr>
        <p:spPr>
          <a:xfrm>
            <a:off x="1882853" y="1957295"/>
            <a:ext cx="2615289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+mj-ea"/>
              </a:rPr>
              <a:t>SSD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0AEC2F4-95A9-3E2A-6617-4670D9C2B737}"/>
              </a:ext>
            </a:extLst>
          </p:cNvPr>
          <p:cNvSpPr txBox="1">
            <a:spLocks/>
          </p:cNvSpPr>
          <p:nvPr/>
        </p:nvSpPr>
        <p:spPr>
          <a:xfrm>
            <a:off x="7730693" y="5320881"/>
            <a:ext cx="308859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600" dirty="0">
                <a:latin typeface="+mj-ea"/>
              </a:rPr>
              <a:t>이훈제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6A2FFC8-10C5-DEAD-351F-C8BD9F52A809}"/>
              </a:ext>
            </a:extLst>
          </p:cNvPr>
          <p:cNvSpPr txBox="1">
            <a:spLocks/>
          </p:cNvSpPr>
          <p:nvPr/>
        </p:nvSpPr>
        <p:spPr>
          <a:xfrm>
            <a:off x="7975005" y="4724181"/>
            <a:ext cx="2599972" cy="436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+mn-ea"/>
                <a:ea typeface="+mn-ea"/>
              </a:rPr>
              <a:t>24. 05. 03. </a:t>
            </a:r>
            <a:r>
              <a:rPr lang="ko-KR" altLang="en-US" sz="2000" dirty="0">
                <a:latin typeface="+mn-ea"/>
                <a:ea typeface="+mn-ea"/>
              </a:rPr>
              <a:t>금</a:t>
            </a:r>
          </a:p>
        </p:txBody>
      </p:sp>
    </p:spTree>
    <p:extLst>
      <p:ext uri="{BB962C8B-B14F-4D97-AF65-F5344CB8AC3E}">
        <p14:creationId xmlns:p14="http://schemas.microsoft.com/office/powerpoint/2010/main" val="176960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104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</a:rPr>
              <a:t>SDD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B3332-6440-E6B2-97AE-358ACC18DD09}"/>
              </a:ext>
            </a:extLst>
          </p:cNvPr>
          <p:cNvSpPr txBox="1"/>
          <p:nvPr/>
        </p:nvSpPr>
        <p:spPr>
          <a:xfrm>
            <a:off x="231420" y="915270"/>
            <a:ext cx="4243469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SSD512 </a:t>
            </a:r>
            <a:r>
              <a:rPr lang="ko-KR" altLang="en-US" sz="2000" dirty="0">
                <a:latin typeface="+mj-ea"/>
                <a:ea typeface="+mj-ea"/>
              </a:rPr>
              <a:t>특징 추출 네트워크 정의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4789B-6CC3-3774-B493-40F7E9AF9F18}"/>
              </a:ext>
            </a:extLst>
          </p:cNvPr>
          <p:cNvSpPr txBox="1"/>
          <p:nvPr/>
        </p:nvSpPr>
        <p:spPr>
          <a:xfrm>
            <a:off x="669571" y="1482249"/>
            <a:ext cx="5788379" cy="501675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i="1" dirty="0" err="1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.extra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nn.</a:t>
            </a:r>
            <a:r>
              <a:rPr lang="en-US" altLang="ko-KR" sz="10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ModuleList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[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nn.</a:t>
            </a:r>
            <a:r>
              <a:rPr lang="en-US" altLang="ko-KR" sz="10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layer4,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nn.</a:t>
            </a:r>
            <a:r>
              <a:rPr lang="en-US" altLang="ko-KR" sz="10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in_channels</a:t>
            </a:r>
            <a:r>
              <a:rPr lang="en-US" altLang="ko-KR" sz="10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out_channels</a:t>
            </a:r>
            <a:r>
              <a:rPr lang="en-US" altLang="ko-KR" sz="10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0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nn.</a:t>
            </a:r>
            <a:r>
              <a:rPr lang="en-US" altLang="ko-KR" sz="10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lang="en-US" altLang="ko-KR" sz="10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FF968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),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nn.</a:t>
            </a:r>
            <a:r>
              <a:rPr lang="en-US" altLang="ko-KR" sz="10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nn.</a:t>
            </a:r>
            <a:r>
              <a:rPr lang="en-US" altLang="ko-KR" sz="10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0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nn.</a:t>
            </a:r>
            <a:r>
              <a:rPr lang="en-US" altLang="ko-KR" sz="10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lang="en-US" altLang="ko-KR" sz="10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FF968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nn.</a:t>
            </a:r>
            <a:r>
              <a:rPr lang="en-US" altLang="ko-KR" sz="10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0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0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0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nn.</a:t>
            </a:r>
            <a:r>
              <a:rPr lang="en-US" altLang="ko-KR" sz="10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lang="en-US" altLang="ko-KR" sz="10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FF968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),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nn.</a:t>
            </a:r>
            <a:r>
              <a:rPr lang="en-US" altLang="ko-KR" sz="10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nn.</a:t>
            </a:r>
            <a:r>
              <a:rPr lang="en-US" altLang="ko-KR" sz="10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0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nn.</a:t>
            </a:r>
            <a:r>
              <a:rPr lang="en-US" altLang="ko-KR" sz="10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lang="en-US" altLang="ko-KR" sz="10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FF968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nn.</a:t>
            </a:r>
            <a:r>
              <a:rPr lang="en-US" altLang="ko-KR" sz="10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0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0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0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nn.</a:t>
            </a:r>
            <a:r>
              <a:rPr lang="en-US" altLang="ko-KR" sz="10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lang="en-US" altLang="ko-KR" sz="10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FF968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),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nn.</a:t>
            </a:r>
            <a:r>
              <a:rPr lang="en-US" altLang="ko-KR" sz="10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nn.</a:t>
            </a:r>
            <a:r>
              <a:rPr lang="en-US" altLang="ko-KR" sz="10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0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nn.</a:t>
            </a:r>
            <a:r>
              <a:rPr lang="en-US" altLang="ko-KR" sz="10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lang="en-US" altLang="ko-KR" sz="10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FF968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nn.</a:t>
            </a:r>
            <a:r>
              <a:rPr lang="en-US" altLang="ko-KR" sz="10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0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nn.</a:t>
            </a:r>
            <a:r>
              <a:rPr lang="en-US" altLang="ko-KR" sz="10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lang="en-US" altLang="ko-KR" sz="10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FF968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),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nn.</a:t>
            </a:r>
            <a:r>
              <a:rPr lang="en-US" altLang="ko-KR" sz="10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nn.</a:t>
            </a:r>
            <a:r>
              <a:rPr lang="en-US" altLang="ko-KR" sz="10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0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nn.</a:t>
            </a:r>
            <a:r>
              <a:rPr lang="en-US" altLang="ko-KR" sz="10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lang="en-US" altLang="ko-KR" sz="10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FF968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nn.</a:t>
            </a:r>
            <a:r>
              <a:rPr lang="en-US" altLang="ko-KR" sz="10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0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nn.</a:t>
            </a:r>
            <a:r>
              <a:rPr lang="en-US" altLang="ko-KR" sz="10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lang="en-US" altLang="ko-KR" sz="10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FF968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),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BBE7C-2AC6-F9EE-8D9A-F7153CCECFC4}"/>
              </a:ext>
            </a:extLst>
          </p:cNvPr>
          <p:cNvSpPr txBox="1"/>
          <p:nvPr/>
        </p:nvSpPr>
        <p:spPr>
          <a:xfrm>
            <a:off x="6657975" y="1482249"/>
            <a:ext cx="5302605" cy="300082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nn.</a:t>
            </a:r>
            <a:r>
              <a:rPr lang="en-US" altLang="ko-KR" sz="105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nn.</a:t>
            </a:r>
            <a:r>
              <a:rPr lang="en-US" altLang="ko-KR" sz="105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nn.</a:t>
            </a:r>
            <a:r>
              <a:rPr lang="en-US" altLang="ko-KR" sz="105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FF968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nn.</a:t>
            </a:r>
            <a:r>
              <a:rPr lang="en-US" altLang="ko-KR" sz="105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nn.</a:t>
            </a:r>
            <a:r>
              <a:rPr lang="en-US" altLang="ko-KR" sz="105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FF968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)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endParaRPr lang="en-US" altLang="ko-KR" sz="105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i="1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i="1" dirty="0" err="1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.features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output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050" b="0" i="1" dirty="0" err="1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.upsampling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b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block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i="1" dirty="0" err="1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.extra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block(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output.</a:t>
            </a:r>
            <a:r>
              <a:rPr lang="en-US" altLang="ko-KR" sz="105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OrderedDict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([(</a:t>
            </a:r>
            <a:r>
              <a:rPr lang="en-US" altLang="ko-KR" sz="105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 v)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v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(output)])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68FBB43-1EA4-E9AE-E9DA-CE56DFC2D3A1}"/>
              </a:ext>
            </a:extLst>
          </p:cNvPr>
          <p:cNvCxnSpPr/>
          <p:nvPr/>
        </p:nvCxnSpPr>
        <p:spPr>
          <a:xfrm>
            <a:off x="3246264" y="1611192"/>
            <a:ext cx="40386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07C373F-D7E3-FF91-9931-F6E90AB9D599}"/>
              </a:ext>
            </a:extLst>
          </p:cNvPr>
          <p:cNvSpPr txBox="1"/>
          <p:nvPr/>
        </p:nvSpPr>
        <p:spPr>
          <a:xfrm>
            <a:off x="3650124" y="1440180"/>
            <a:ext cx="2560316" cy="53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마지막 계층에 연결하는 계층 블록으로 멀티 </a:t>
            </a:r>
            <a:br>
              <a:rPr lang="en-US" altLang="ko-KR" sz="1000" dirty="0">
                <a:solidFill>
                  <a:srgbClr val="FFFF00"/>
                </a:solidFill>
                <a:latin typeface="+mn-ea"/>
              </a:rPr>
            </a:b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스케일 특징 </a:t>
            </a:r>
            <a:r>
              <a:rPr lang="ko-KR" altLang="en-US" sz="1000" dirty="0" err="1">
                <a:solidFill>
                  <a:srgbClr val="FFFF00"/>
                </a:solidFill>
                <a:latin typeface="+mn-ea"/>
              </a:rPr>
              <a:t>맵을</a:t>
            </a: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 추출하는 계층들로 구성됨</a:t>
            </a:r>
            <a:endParaRPr lang="en-US" altLang="ko-KR" sz="1000" dirty="0">
              <a:solidFill>
                <a:srgbClr val="FFFF00"/>
              </a:solidFill>
              <a:latin typeface="+mn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DBC07E7-54FD-5D1F-91D4-BA85DBE9618A}"/>
              </a:ext>
            </a:extLst>
          </p:cNvPr>
          <p:cNvCxnSpPr/>
          <p:nvPr/>
        </p:nvCxnSpPr>
        <p:spPr>
          <a:xfrm>
            <a:off x="9151624" y="3203772"/>
            <a:ext cx="40386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2D1FB4-751E-D589-6A08-B6987674E052}"/>
              </a:ext>
            </a:extLst>
          </p:cNvPr>
          <p:cNvSpPr txBox="1"/>
          <p:nvPr/>
        </p:nvSpPr>
        <p:spPr>
          <a:xfrm>
            <a:off x="9555484" y="3032760"/>
            <a:ext cx="2194832" cy="53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모델의 출력은 여러 계층에서 추출된 </a:t>
            </a:r>
            <a:br>
              <a:rPr lang="en-US" altLang="ko-KR" sz="1000" dirty="0">
                <a:solidFill>
                  <a:srgbClr val="FFFF00"/>
                </a:solidFill>
                <a:latin typeface="+mn-ea"/>
              </a:rPr>
            </a:b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특징 </a:t>
            </a:r>
            <a:r>
              <a:rPr lang="ko-KR" altLang="en-US" sz="1000" dirty="0" err="1">
                <a:solidFill>
                  <a:srgbClr val="FFFF00"/>
                </a:solidFill>
                <a:latin typeface="+mn-ea"/>
              </a:rPr>
              <a:t>맵이</a:t>
            </a: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 포함됨</a:t>
            </a:r>
            <a:endParaRPr lang="en-US" altLang="ko-KR" sz="1000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566ECF-46EB-DB70-4F6D-3123834E0C2C}"/>
              </a:ext>
            </a:extLst>
          </p:cNvPr>
          <p:cNvSpPr txBox="1"/>
          <p:nvPr/>
        </p:nvSpPr>
        <p:spPr>
          <a:xfrm>
            <a:off x="6657975" y="4502997"/>
            <a:ext cx="5376793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이렇게 생성된 특징은 </a:t>
            </a:r>
            <a:r>
              <a:rPr lang="ko-KR" altLang="en-US" sz="1400" dirty="0" err="1">
                <a:latin typeface="+mn-ea"/>
              </a:rPr>
              <a:t>딕셔너리로</a:t>
            </a:r>
            <a:r>
              <a:rPr lang="ko-KR" altLang="en-US" sz="1400" dirty="0">
                <a:latin typeface="+mn-ea"/>
              </a:rPr>
              <a:t> 변환해 반환되고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클래스 분류 및 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박스 회귀 네트워크에 전달됨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3474FD-2E5D-1E28-7B83-3F10BEABA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8107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104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</a:rPr>
              <a:t>SDD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B3332-6440-E6B2-97AE-358ACC18DD09}"/>
              </a:ext>
            </a:extLst>
          </p:cNvPr>
          <p:cNvSpPr txBox="1"/>
          <p:nvPr/>
        </p:nvSpPr>
        <p:spPr>
          <a:xfrm>
            <a:off x="231420" y="915270"/>
            <a:ext cx="2656496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SSD512 </a:t>
            </a:r>
            <a:r>
              <a:rPr lang="ko-KR" altLang="en-US" sz="2000" dirty="0">
                <a:latin typeface="+mj-ea"/>
                <a:ea typeface="+mj-ea"/>
              </a:rPr>
              <a:t>모델 생성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AE4FB5-F468-606C-94FE-476F4EA23062}"/>
              </a:ext>
            </a:extLst>
          </p:cNvPr>
          <p:cNvSpPr txBox="1"/>
          <p:nvPr/>
        </p:nvSpPr>
        <p:spPr>
          <a:xfrm>
            <a:off x="687125" y="2328339"/>
            <a:ext cx="10093745" cy="397031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torch</a:t>
            </a:r>
          </a:p>
          <a:p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torchvision.models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resnet34</a:t>
            </a:r>
          </a:p>
          <a:p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torchvision.models.detection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ssd</a:t>
            </a:r>
            <a:endParaRPr lang="en-US" altLang="ko-K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torchvision.models.detection.anchor_utils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DefaultBoxGenerator</a:t>
            </a:r>
            <a:endParaRPr lang="en-US" altLang="ko-K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backbone_base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resnet34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"ResNet34_Weights.IMAGENET1K_V1"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backbone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SSDBackbone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backbone_base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anchor_generator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DefaultBoxGenerator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aspect_ratios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]],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scales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0.07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0.15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0.33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0.51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0.69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0.87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1.05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1.20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device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torch.cuda.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ssd.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SSD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backbone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backbone,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anchor_generator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anchor_generator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altLang="ko-K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(device)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E15C7E-351A-C828-FEA3-84DC7F14D0C6}"/>
              </a:ext>
            </a:extLst>
          </p:cNvPr>
          <p:cNvSpPr txBox="1"/>
          <p:nvPr/>
        </p:nvSpPr>
        <p:spPr>
          <a:xfrm>
            <a:off x="522860" y="1422952"/>
            <a:ext cx="11166840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특징 추출 모델로 사용하는 </a:t>
            </a:r>
            <a:r>
              <a:rPr lang="en-US" altLang="ko-KR" sz="1600" dirty="0">
                <a:latin typeface="+mn-ea"/>
              </a:rPr>
              <a:t>ResNet-34</a:t>
            </a:r>
            <a:r>
              <a:rPr lang="ko-KR" altLang="en-US" sz="1600" dirty="0">
                <a:latin typeface="+mn-ea"/>
              </a:rPr>
              <a:t>는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이미지넷 데이터 세트로 사전 학습된 모델을 불러오고 </a:t>
            </a:r>
            <a:r>
              <a:rPr lang="en-US" altLang="ko-KR" sz="1600" dirty="0" err="1">
                <a:latin typeface="+mn-ea"/>
              </a:rPr>
              <a:t>SSDBackbone</a:t>
            </a:r>
            <a:r>
              <a:rPr lang="ko-KR" altLang="en-US" sz="1600" dirty="0">
                <a:latin typeface="+mn-ea"/>
              </a:rPr>
              <a:t>에 전달함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SSDBackbone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클래스에서 생성된 모델의 출력 개수와 동일한 구조를 갖는 </a:t>
            </a:r>
            <a:r>
              <a:rPr lang="en-US" altLang="ko-KR" sz="1600" dirty="0" err="1">
                <a:latin typeface="+mn-ea"/>
              </a:rPr>
              <a:t>DefaultBoxGenerator</a:t>
            </a:r>
            <a:r>
              <a:rPr lang="ko-KR" altLang="en-US" sz="1600" dirty="0">
                <a:latin typeface="+mn-ea"/>
              </a:rPr>
              <a:t>에 전달함</a:t>
            </a:r>
            <a:endParaRPr lang="en-US" altLang="ko-KR" sz="1600" dirty="0">
              <a:latin typeface="+mn-ea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F281B1-0F1F-24EC-0F89-D54145DB446C}"/>
              </a:ext>
            </a:extLst>
          </p:cNvPr>
          <p:cNvCxnSpPr>
            <a:cxnSpLocks/>
          </p:cNvCxnSpPr>
          <p:nvPr/>
        </p:nvCxnSpPr>
        <p:spPr>
          <a:xfrm>
            <a:off x="4175760" y="3942912"/>
            <a:ext cx="2313281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397639C-B5E8-4A6E-6385-BA5ADB21CC05}"/>
              </a:ext>
            </a:extLst>
          </p:cNvPr>
          <p:cNvSpPr txBox="1"/>
          <p:nvPr/>
        </p:nvSpPr>
        <p:spPr>
          <a:xfrm>
            <a:off x="6489041" y="3771900"/>
            <a:ext cx="3504486" cy="53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기본 박스 </a:t>
            </a:r>
            <a:r>
              <a:rPr lang="ko-KR" altLang="en-US" sz="1000" dirty="0" err="1">
                <a:solidFill>
                  <a:srgbClr val="FFFF00"/>
                </a:solidFill>
                <a:latin typeface="+mn-ea"/>
              </a:rPr>
              <a:t>종횡비</a:t>
            </a:r>
            <a:r>
              <a:rPr lang="en-US" altLang="ko-KR" sz="1000" dirty="0">
                <a:solidFill>
                  <a:srgbClr val="FFFF00"/>
                </a:solidFill>
                <a:latin typeface="+mn-ea"/>
              </a:rPr>
              <a:t>(</a:t>
            </a:r>
            <a:r>
              <a:rPr lang="en-US" altLang="ko-KR" sz="1000" dirty="0" err="1">
                <a:solidFill>
                  <a:srgbClr val="FFFF00"/>
                </a:solidFill>
                <a:latin typeface="+mn-ea"/>
              </a:rPr>
              <a:t>aspect_ratios</a:t>
            </a:r>
            <a:r>
              <a:rPr lang="en-US" altLang="ko-KR" sz="1000" dirty="0">
                <a:solidFill>
                  <a:srgbClr val="FFFF00"/>
                </a:solidFill>
                <a:latin typeface="+mn-ea"/>
              </a:rPr>
              <a:t>), </a:t>
            </a: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기본 박스 비율</a:t>
            </a:r>
            <a:r>
              <a:rPr lang="en-US" altLang="ko-KR" sz="1000" dirty="0">
                <a:solidFill>
                  <a:srgbClr val="FFFF00"/>
                </a:solidFill>
                <a:latin typeface="+mn-ea"/>
              </a:rPr>
              <a:t>(scales), </a:t>
            </a:r>
            <a:br>
              <a:rPr lang="en-US" altLang="ko-KR" sz="1000" dirty="0">
                <a:solidFill>
                  <a:srgbClr val="FFFF00"/>
                </a:solidFill>
                <a:latin typeface="+mn-ea"/>
              </a:rPr>
            </a:b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기본</a:t>
            </a:r>
            <a:r>
              <a:rPr lang="en-US" altLang="ko-KR" sz="1000" dirty="0">
                <a:solidFill>
                  <a:srgbClr val="FFFF00"/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박스 간격</a:t>
            </a:r>
            <a:r>
              <a:rPr lang="en-US" altLang="ko-KR" sz="1000" dirty="0">
                <a:solidFill>
                  <a:srgbClr val="FFFF00"/>
                </a:solidFill>
                <a:latin typeface="+mn-ea"/>
              </a:rPr>
              <a:t>(steps)</a:t>
            </a: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을</a:t>
            </a:r>
            <a:r>
              <a:rPr lang="en-US" altLang="ko-KR" sz="1000" dirty="0">
                <a:solidFill>
                  <a:srgbClr val="FFFF00"/>
                </a:solidFill>
                <a:latin typeface="+mn-ea"/>
              </a:rPr>
              <a:t> </a:t>
            </a:r>
            <a:r>
              <a:rPr lang="ko-KR" altLang="en-US" sz="1000" dirty="0" err="1">
                <a:solidFill>
                  <a:srgbClr val="FFFF00"/>
                </a:solidFill>
                <a:latin typeface="+mn-ea"/>
              </a:rPr>
              <a:t>입력받음</a:t>
            </a:r>
            <a:endParaRPr lang="en-US" altLang="ko-KR" sz="1000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9DEECC-B318-A074-1C7B-A6514D46F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6801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104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</a:rPr>
              <a:t>SDD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B3332-6440-E6B2-97AE-358ACC18DD09}"/>
              </a:ext>
            </a:extLst>
          </p:cNvPr>
          <p:cNvSpPr txBox="1"/>
          <p:nvPr/>
        </p:nvSpPr>
        <p:spPr>
          <a:xfrm>
            <a:off x="231420" y="915270"/>
            <a:ext cx="266771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출력 채널 할당 방법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AE4FB5-F468-606C-94FE-476F4EA23062}"/>
              </a:ext>
            </a:extLst>
          </p:cNvPr>
          <p:cNvSpPr txBox="1"/>
          <p:nvPr/>
        </p:nvSpPr>
        <p:spPr>
          <a:xfrm>
            <a:off x="687125" y="2678859"/>
            <a:ext cx="10093745" cy="286232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retrieve_out_channels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torch.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device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()).device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image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torch.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device)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features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(image)</a:t>
            </a:r>
          </a:p>
          <a:p>
            <a:b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(features,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torch.Tensor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features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OrderedDict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features.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()])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out_channels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features.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()]</a:t>
            </a:r>
          </a:p>
          <a:p>
            <a:b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out_channels</a:t>
            </a:r>
            <a:endParaRPr lang="en-US" altLang="ko-K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retrieve_out_channels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(backbone, (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E15C7E-351A-C828-FEA3-84DC7F14D0C6}"/>
              </a:ext>
            </a:extLst>
          </p:cNvPr>
          <p:cNvSpPr txBox="1"/>
          <p:nvPr/>
        </p:nvSpPr>
        <p:spPr>
          <a:xfrm>
            <a:off x="522860" y="1422952"/>
            <a:ext cx="11150809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Backbone</a:t>
            </a:r>
            <a:r>
              <a:rPr lang="ko-KR" altLang="en-US" sz="1600" dirty="0">
                <a:latin typeface="+mn-ea"/>
              </a:rPr>
              <a:t> 모델은 총 </a:t>
            </a:r>
            <a:r>
              <a:rPr lang="en-US" altLang="ko-KR" sz="1600" dirty="0">
                <a:latin typeface="+mn-ea"/>
              </a:rPr>
              <a:t>7</a:t>
            </a:r>
            <a:r>
              <a:rPr lang="ko-KR" altLang="en-US" sz="1600" dirty="0">
                <a:latin typeface="+mn-ea"/>
              </a:rPr>
              <a:t>개의 </a:t>
            </a:r>
            <a:r>
              <a:rPr lang="ko-KR" altLang="en-US" sz="1600" dirty="0" err="1">
                <a:latin typeface="+mn-ea"/>
              </a:rPr>
              <a:t>특징맵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dirty="0" err="1">
                <a:latin typeface="+mn-ea"/>
              </a:rPr>
              <a:t>upsampling</a:t>
            </a:r>
            <a:r>
              <a:rPr lang="en-US" altLang="ko-KR" sz="1600" dirty="0">
                <a:latin typeface="+mn-ea"/>
              </a:rPr>
              <a:t>(1) + extra(6))</a:t>
            </a:r>
            <a:r>
              <a:rPr lang="ko-KR" altLang="en-US" sz="1600" dirty="0">
                <a:latin typeface="+mn-ea"/>
              </a:rPr>
              <a:t>을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반환하므로 기본 박스의 종횡비와 간격은 입력 길이가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동일하게 </a:t>
            </a:r>
            <a:r>
              <a:rPr lang="en-US" altLang="ko-KR" sz="1600" dirty="0">
                <a:latin typeface="+mn-ea"/>
              </a:rPr>
              <a:t>7</a:t>
            </a:r>
            <a:r>
              <a:rPr lang="ko-KR" altLang="en-US" sz="1600" dirty="0">
                <a:latin typeface="+mn-ea"/>
              </a:rPr>
              <a:t>이 되어야 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따라서 다음과 같은 방법으로 출력 채널 배열을 계산함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57B61-33F6-4DBF-8221-20B23CC4073D}"/>
              </a:ext>
            </a:extLst>
          </p:cNvPr>
          <p:cNvSpPr txBox="1"/>
          <p:nvPr/>
        </p:nvSpPr>
        <p:spPr>
          <a:xfrm>
            <a:off x="687125" y="5688759"/>
            <a:ext cx="10093745" cy="27699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&gt;&gt;&gt; [512, 1024, 512, 256, 256, 256, 256]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7641D6D-7496-581A-30AE-C55535859473}"/>
              </a:ext>
            </a:extLst>
          </p:cNvPr>
          <p:cNvCxnSpPr>
            <a:cxnSpLocks/>
          </p:cNvCxnSpPr>
          <p:nvPr/>
        </p:nvCxnSpPr>
        <p:spPr>
          <a:xfrm>
            <a:off x="4160520" y="2849871"/>
            <a:ext cx="2313281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BBA407E-C365-5B56-E342-C6BC2F1E7A9B}"/>
              </a:ext>
            </a:extLst>
          </p:cNvPr>
          <p:cNvSpPr txBox="1"/>
          <p:nvPr/>
        </p:nvSpPr>
        <p:spPr>
          <a:xfrm>
            <a:off x="6473801" y="2678859"/>
            <a:ext cx="4296369" cy="53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가상의 이미지를 입력해 특성 </a:t>
            </a:r>
            <a:r>
              <a:rPr lang="ko-KR" altLang="en-US" sz="1000" dirty="0" err="1">
                <a:solidFill>
                  <a:srgbClr val="FFFF00"/>
                </a:solidFill>
                <a:latin typeface="+mn-ea"/>
              </a:rPr>
              <a:t>맵을</a:t>
            </a: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 추출하고 각 계층의 출력 채널 수를 반환함</a:t>
            </a:r>
            <a:endParaRPr lang="en-US" altLang="ko-KR" sz="1000" dirty="0">
              <a:solidFill>
                <a:srgbClr val="FFFF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이 함수를 </a:t>
            </a:r>
            <a:r>
              <a:rPr lang="en-US" altLang="ko-KR" sz="1000" dirty="0">
                <a:solidFill>
                  <a:srgbClr val="FFFF00"/>
                </a:solidFill>
                <a:latin typeface="+mn-ea"/>
              </a:rPr>
              <a:t>Backbone</a:t>
            </a: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에 대해 호출해 결과를 예상할 수 있음</a:t>
            </a:r>
            <a:endParaRPr lang="en-US" altLang="ko-KR" sz="1000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BFF842-F6BE-B2ED-AB72-03213191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8630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104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</a:rPr>
              <a:t>SDD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B3332-6440-E6B2-97AE-358ACC18DD09}"/>
              </a:ext>
            </a:extLst>
          </p:cNvPr>
          <p:cNvSpPr txBox="1"/>
          <p:nvPr/>
        </p:nvSpPr>
        <p:spPr>
          <a:xfrm>
            <a:off x="231420" y="915270"/>
            <a:ext cx="273504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SSD </a:t>
            </a:r>
            <a:r>
              <a:rPr lang="ko-KR" altLang="en-US" sz="2000" dirty="0">
                <a:latin typeface="+mj-ea"/>
                <a:ea typeface="+mj-ea"/>
              </a:rPr>
              <a:t>모델 학습 결과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AE4FB5-F468-606C-94FE-476F4EA23062}"/>
              </a:ext>
            </a:extLst>
          </p:cNvPr>
          <p:cNvSpPr txBox="1"/>
          <p:nvPr/>
        </p:nvSpPr>
        <p:spPr>
          <a:xfrm>
            <a:off x="687125" y="2380035"/>
            <a:ext cx="10093745" cy="212365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&gt;&gt;&gt;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Epoch :    1, Cost : 6.213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Epoch :    2, Cost : 5.292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Epoch :    3, Cost : 4.754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Epoch :    4, Cost : 4.341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Epoch :    5, Cost : 3.992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Epoch :    6, Cost : 3.408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Epoch :    7, Cost : 3.185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Epoch :    8, Cost : 3.066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Epoch :    9, Cost : 2.946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Epoch :   10, Cost : 2.845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E15C7E-351A-C828-FEA3-84DC7F14D0C6}"/>
              </a:ext>
            </a:extLst>
          </p:cNvPr>
          <p:cNvSpPr txBox="1"/>
          <p:nvPr/>
        </p:nvSpPr>
        <p:spPr>
          <a:xfrm>
            <a:off x="522860" y="1422952"/>
            <a:ext cx="6979796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모델 선언이 완료됐다면 </a:t>
            </a:r>
            <a:r>
              <a:rPr lang="en-US" altLang="ko-KR" sz="1600" dirty="0">
                <a:latin typeface="+mn-ea"/>
              </a:rPr>
              <a:t>SSD </a:t>
            </a:r>
            <a:r>
              <a:rPr lang="ko-KR" altLang="en-US" sz="1600" dirty="0">
                <a:latin typeface="+mn-ea"/>
              </a:rPr>
              <a:t>모델을 학습함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Faster R-CNN </a:t>
            </a:r>
            <a:r>
              <a:rPr lang="ko-KR" altLang="en-US" sz="1600" dirty="0">
                <a:latin typeface="+mn-ea"/>
              </a:rPr>
              <a:t>절의 예제 </a:t>
            </a:r>
            <a:r>
              <a:rPr lang="en-US" altLang="ko-KR" sz="1600" dirty="0">
                <a:latin typeface="+mn-ea"/>
              </a:rPr>
              <a:t>9.1~9.10</a:t>
            </a:r>
            <a:r>
              <a:rPr lang="ko-KR" altLang="en-US" sz="1600" dirty="0">
                <a:latin typeface="+mn-ea"/>
              </a:rPr>
              <a:t>까지 동일한 방법으로 </a:t>
            </a:r>
            <a:r>
              <a:rPr lang="en-US" altLang="ko-KR" sz="1600" dirty="0">
                <a:latin typeface="+mn-ea"/>
              </a:rPr>
              <a:t>10 epoch </a:t>
            </a:r>
            <a:r>
              <a:rPr lang="ko-KR" altLang="en-US" sz="1600" dirty="0">
                <a:latin typeface="+mn-ea"/>
              </a:rPr>
              <a:t>학습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2B3F3-0F0C-CD3B-835A-C39373C1754D}"/>
              </a:ext>
            </a:extLst>
          </p:cNvPr>
          <p:cNvSpPr txBox="1"/>
          <p:nvPr/>
        </p:nvSpPr>
        <p:spPr>
          <a:xfrm>
            <a:off x="687125" y="5477128"/>
            <a:ext cx="10093745" cy="83099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bbox_regression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2.0774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grad_fn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=&lt;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DivBackward0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'classification'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3.9592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grad_fn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=&lt;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DivBackward0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B4B76-02AB-99DC-24CC-14D89FCB2538}"/>
              </a:ext>
            </a:extLst>
          </p:cNvPr>
          <p:cNvSpPr txBox="1"/>
          <p:nvPr/>
        </p:nvSpPr>
        <p:spPr>
          <a:xfrm>
            <a:off x="522860" y="4944371"/>
            <a:ext cx="11671785" cy="4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SSD</a:t>
            </a:r>
            <a:r>
              <a:rPr lang="ko-KR" altLang="en-US" sz="1600" dirty="0">
                <a:latin typeface="+mn-ea"/>
              </a:rPr>
              <a:t>에서 반환되는 손실 값은 </a:t>
            </a:r>
            <a:r>
              <a:rPr lang="ko-KR" altLang="en-US" sz="1600" dirty="0">
                <a:latin typeface="+mj-ea"/>
                <a:ea typeface="+mj-ea"/>
              </a:rPr>
              <a:t>박스 회귀 손실</a:t>
            </a:r>
            <a:r>
              <a:rPr lang="en-US" altLang="ko-KR" sz="1600" baseline="30000" dirty="0" err="1">
                <a:latin typeface="+mj-ea"/>
                <a:ea typeface="+mj-ea"/>
              </a:rPr>
              <a:t>bbox_regression</a:t>
            </a:r>
            <a:r>
              <a:rPr lang="ko-KR" altLang="en-US" sz="1600" dirty="0">
                <a:latin typeface="+mn-ea"/>
              </a:rPr>
              <a:t>과 </a:t>
            </a:r>
            <a:r>
              <a:rPr lang="ko-KR" altLang="en-US" sz="1600" dirty="0">
                <a:latin typeface="+mj-ea"/>
                <a:ea typeface="+mj-ea"/>
              </a:rPr>
              <a:t>객체 분류 손실</a:t>
            </a:r>
            <a:r>
              <a:rPr lang="en-US" altLang="ko-KR" sz="1600" baseline="30000" dirty="0">
                <a:latin typeface="+mj-ea"/>
                <a:ea typeface="+mj-ea"/>
              </a:rPr>
              <a:t>Classification</a:t>
            </a:r>
            <a:r>
              <a:rPr lang="ko-KR" altLang="en-US" sz="1600" dirty="0">
                <a:latin typeface="+mn-ea"/>
              </a:rPr>
              <a:t>이고 다음과 같은 </a:t>
            </a:r>
            <a:r>
              <a:rPr lang="ko-KR" altLang="en-US" sz="1600" dirty="0" err="1">
                <a:latin typeface="+mn-ea"/>
              </a:rPr>
              <a:t>딕셔너리</a:t>
            </a:r>
            <a:r>
              <a:rPr lang="ko-KR" altLang="en-US" sz="1600" dirty="0">
                <a:latin typeface="+mn-ea"/>
              </a:rPr>
              <a:t> 구조로 생성됨</a:t>
            </a:r>
            <a:endParaRPr lang="en-US" altLang="ko-KR" sz="1600" dirty="0">
              <a:latin typeface="+mn-ea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72001F8-3CA3-D171-FB85-2C1CF7DD86E8}"/>
              </a:ext>
            </a:extLst>
          </p:cNvPr>
          <p:cNvCxnSpPr/>
          <p:nvPr/>
        </p:nvCxnSpPr>
        <p:spPr>
          <a:xfrm>
            <a:off x="6037089" y="5716297"/>
            <a:ext cx="40386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A35F774-BA33-B327-3A85-D5AED9BB732F}"/>
              </a:ext>
            </a:extLst>
          </p:cNvPr>
          <p:cNvSpPr txBox="1"/>
          <p:nvPr/>
        </p:nvSpPr>
        <p:spPr>
          <a:xfrm>
            <a:off x="6440949" y="5545285"/>
            <a:ext cx="3260829" cy="53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두 개의 손실 값이 최소가 되는 방향으로 학습해야 하므로 </a:t>
            </a:r>
            <a:br>
              <a:rPr lang="en-US" altLang="ko-KR" sz="1000" dirty="0">
                <a:solidFill>
                  <a:srgbClr val="FFFF00"/>
                </a:solidFill>
                <a:latin typeface="+mn-ea"/>
              </a:rPr>
            </a:b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모든 손실 값을 더해서 역전파를 수행</a:t>
            </a:r>
            <a:endParaRPr lang="en-US" altLang="ko-KR" sz="1000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2C5CB5-C5EF-6FDC-DDE9-EE207F34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0109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104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</a:rPr>
              <a:t>SDD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B3332-6440-E6B2-97AE-358ACC18DD09}"/>
              </a:ext>
            </a:extLst>
          </p:cNvPr>
          <p:cNvSpPr txBox="1"/>
          <p:nvPr/>
        </p:nvSpPr>
        <p:spPr>
          <a:xfrm>
            <a:off x="231420" y="915270"/>
            <a:ext cx="273504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SSD </a:t>
            </a:r>
            <a:r>
              <a:rPr lang="ko-KR" altLang="en-US" sz="2000" dirty="0">
                <a:latin typeface="+mj-ea"/>
                <a:ea typeface="+mj-ea"/>
              </a:rPr>
              <a:t>모델 학습 결과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E15C7E-351A-C828-FEA3-84DC7F14D0C6}"/>
              </a:ext>
            </a:extLst>
          </p:cNvPr>
          <p:cNvSpPr txBox="1"/>
          <p:nvPr/>
        </p:nvSpPr>
        <p:spPr>
          <a:xfrm>
            <a:off x="522860" y="1422952"/>
            <a:ext cx="607089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다음 결과는 모델 추론 시각화 출력 값과 모델 평가 결과를 보여줌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C2DE00A-638B-B41F-7026-05B524F0F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55" y="1987550"/>
            <a:ext cx="2430345" cy="3115346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5ACC986-5BDC-90C5-3B7B-E0A63CD3ED49}"/>
              </a:ext>
            </a:extLst>
          </p:cNvPr>
          <p:cNvSpPr txBox="1"/>
          <p:nvPr/>
        </p:nvSpPr>
        <p:spPr>
          <a:xfrm>
            <a:off x="3720609" y="1987550"/>
            <a:ext cx="6851595" cy="46166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altLang="ko-KR" sz="12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Average Precision (AP) @[ </a:t>
            </a:r>
            <a:r>
              <a:rPr lang="en-US" altLang="ko-KR" sz="1200" b="0" i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IoU</a:t>
            </a:r>
            <a:r>
              <a:rPr lang="en-US" altLang="ko-KR" sz="12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=0.50:0.95 | area= all | </a:t>
            </a:r>
            <a:r>
              <a:rPr lang="en-US" altLang="ko-KR" sz="1200" b="0" i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maxDets</a:t>
            </a:r>
            <a:r>
              <a:rPr lang="en-US" altLang="ko-KR" sz="12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=100 ] = 0.278</a:t>
            </a:r>
            <a:br>
              <a:rPr lang="en-US" altLang="ko-KR" sz="12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Average Precision (AP) @[ </a:t>
            </a:r>
            <a:r>
              <a:rPr lang="en-US" altLang="ko-KR" sz="1200" b="0" i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IoU</a:t>
            </a:r>
            <a:r>
              <a:rPr lang="en-US" altLang="ko-KR" sz="12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=0.50 | area= all | </a:t>
            </a:r>
            <a:r>
              <a:rPr lang="en-US" altLang="ko-KR" sz="1200" b="0" i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maxDets</a:t>
            </a:r>
            <a:r>
              <a:rPr lang="en-US" altLang="ko-KR" sz="12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=100 ] = 0.606</a:t>
            </a:r>
            <a:endParaRPr lang="en-US" altLang="ko-K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6289BF-300B-9FCA-8DAD-5E4ED97D8F8E}"/>
              </a:ext>
            </a:extLst>
          </p:cNvPr>
          <p:cNvSpPr txBox="1"/>
          <p:nvPr/>
        </p:nvSpPr>
        <p:spPr>
          <a:xfrm>
            <a:off x="3645390" y="2587671"/>
            <a:ext cx="7366119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모델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학습 시 더 많은 양의 학습 데이터와 적절한 </a:t>
            </a:r>
            <a:r>
              <a:rPr lang="ko-KR" altLang="en-US" sz="1400" dirty="0" err="1">
                <a:latin typeface="+mn-ea"/>
              </a:rPr>
              <a:t>하이퍼파라미터를</a:t>
            </a:r>
            <a:r>
              <a:rPr lang="ko-KR" altLang="en-US" sz="1400" dirty="0">
                <a:latin typeface="+mn-ea"/>
              </a:rPr>
              <a:t> 사용한다면 높은 성능의 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모델을 구현할 수 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32C9B3-1F71-E483-6122-F25D61C90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4136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0E33F-9EBD-DCF2-23C9-FF72C5A3C393}"/>
              </a:ext>
            </a:extLst>
          </p:cNvPr>
          <p:cNvSpPr txBox="1">
            <a:spLocks/>
          </p:cNvSpPr>
          <p:nvPr/>
        </p:nvSpPr>
        <p:spPr>
          <a:xfrm>
            <a:off x="2015978" y="1280252"/>
            <a:ext cx="2839363" cy="6895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+mj-ea"/>
              </a:rPr>
              <a:t>CHAPTER 9</a:t>
            </a:r>
            <a:endParaRPr lang="ko-KR" altLang="en-US" sz="2800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7B0585-3630-0809-D195-B8BAEFECE1C3}"/>
              </a:ext>
            </a:extLst>
          </p:cNvPr>
          <p:cNvSpPr txBox="1">
            <a:spLocks/>
          </p:cNvSpPr>
          <p:nvPr/>
        </p:nvSpPr>
        <p:spPr>
          <a:xfrm>
            <a:off x="1043053" y="2877531"/>
            <a:ext cx="4294887" cy="12721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AutoNum type="arabicPeriod"/>
            </a:pPr>
            <a:r>
              <a:rPr lang="ko-KR" altLang="en-US" sz="2000" dirty="0" err="1">
                <a:latin typeface="+mn-ea"/>
              </a:rPr>
              <a:t>업샘플링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ko-KR" altLang="en-US" sz="2000" dirty="0">
                <a:latin typeface="+mn-ea"/>
              </a:rPr>
              <a:t>모델 구조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ko-KR" altLang="en-US" sz="2000" dirty="0">
                <a:latin typeface="+mn-ea"/>
              </a:rPr>
              <a:t>모델 실습</a:t>
            </a:r>
            <a:endParaRPr lang="en-US" altLang="ko-KR" sz="2000" dirty="0"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D8343C9-E3F4-66AC-5EAA-54B3CF20E767}"/>
              </a:ext>
            </a:extLst>
          </p:cNvPr>
          <p:cNvSpPr txBox="1">
            <a:spLocks/>
          </p:cNvSpPr>
          <p:nvPr/>
        </p:nvSpPr>
        <p:spPr>
          <a:xfrm>
            <a:off x="1882853" y="1957295"/>
            <a:ext cx="2615289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+mj-ea"/>
              </a:rPr>
              <a:t>FCN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0AEC2F4-95A9-3E2A-6617-4670D9C2B737}"/>
              </a:ext>
            </a:extLst>
          </p:cNvPr>
          <p:cNvSpPr txBox="1">
            <a:spLocks/>
          </p:cNvSpPr>
          <p:nvPr/>
        </p:nvSpPr>
        <p:spPr>
          <a:xfrm>
            <a:off x="7730693" y="5320881"/>
            <a:ext cx="308859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600" dirty="0">
                <a:latin typeface="+mj-ea"/>
              </a:rPr>
              <a:t>이훈제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6A2FFC8-10C5-DEAD-351F-C8BD9F52A809}"/>
              </a:ext>
            </a:extLst>
          </p:cNvPr>
          <p:cNvSpPr txBox="1">
            <a:spLocks/>
          </p:cNvSpPr>
          <p:nvPr/>
        </p:nvSpPr>
        <p:spPr>
          <a:xfrm>
            <a:off x="7975005" y="4724181"/>
            <a:ext cx="2599972" cy="436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+mn-ea"/>
                <a:ea typeface="+mn-ea"/>
              </a:rPr>
              <a:t>24. 05. 03. </a:t>
            </a:r>
            <a:r>
              <a:rPr lang="ko-KR" altLang="en-US" sz="2000" dirty="0">
                <a:latin typeface="+mn-ea"/>
                <a:ea typeface="+mn-ea"/>
              </a:rPr>
              <a:t>금</a:t>
            </a:r>
          </a:p>
        </p:txBody>
      </p:sp>
    </p:spTree>
    <p:extLst>
      <p:ext uri="{BB962C8B-B14F-4D97-AF65-F5344CB8AC3E}">
        <p14:creationId xmlns:p14="http://schemas.microsoft.com/office/powerpoint/2010/main" val="3251197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066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FCN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B3332-6440-E6B2-97AE-358ACC18DD09}"/>
              </a:ext>
            </a:extLst>
          </p:cNvPr>
          <p:cNvSpPr txBox="1"/>
          <p:nvPr/>
        </p:nvSpPr>
        <p:spPr>
          <a:xfrm>
            <a:off x="231420" y="915270"/>
            <a:ext cx="352853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 err="1">
                <a:latin typeface="+mj-ea"/>
                <a:ea typeface="+mj-ea"/>
              </a:rPr>
              <a:t>FCN</a:t>
            </a:r>
            <a:r>
              <a:rPr lang="en-US" altLang="ko-KR" sz="2000" baseline="30000" dirty="0" err="1">
                <a:latin typeface="+mj-ea"/>
                <a:ea typeface="+mj-ea"/>
              </a:rPr>
              <a:t>Fully</a:t>
            </a:r>
            <a:r>
              <a:rPr lang="en-US" altLang="ko-KR" sz="2000" baseline="30000" dirty="0">
                <a:latin typeface="+mj-ea"/>
                <a:ea typeface="+mj-ea"/>
              </a:rPr>
              <a:t> Convolutional Network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E15C7E-351A-C828-FEA3-84DC7F14D0C6}"/>
              </a:ext>
            </a:extLst>
          </p:cNvPr>
          <p:cNvSpPr txBox="1"/>
          <p:nvPr/>
        </p:nvSpPr>
        <p:spPr>
          <a:xfrm>
            <a:off x="522860" y="1422952"/>
            <a:ext cx="10780515" cy="3750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전통적인 합성곱 신경망의 한계를 극복하고자 고안된 모델임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전통적인 합성곱 신경망 모델은 이미지에서 고수준의 특징을 추출하기 위해 네트워크 마지막에 완전 연결 층을 구성하고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이 계층에서 클래스 별 확률이 큰 값으로 이미지 분류를 수행함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그러나 전통적인 합성곱 신경망 모델은 완전 연결 층을 사용하기 때문에 위치 정보가 손실되어 픽셀의 위치 정보를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파악하기 어려움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FCN </a:t>
            </a:r>
            <a:r>
              <a:rPr lang="ko-KR" altLang="en-US" sz="1600" dirty="0">
                <a:latin typeface="+mn-ea"/>
              </a:rPr>
              <a:t>모델은 위치 정보를 유지하면서 클래스 단위의 특징 </a:t>
            </a:r>
            <a:r>
              <a:rPr lang="ko-KR" altLang="en-US" sz="1600" dirty="0" err="1">
                <a:latin typeface="+mn-ea"/>
              </a:rPr>
              <a:t>맵을</a:t>
            </a:r>
            <a:r>
              <a:rPr lang="ko-KR" altLang="en-US" sz="1600" dirty="0">
                <a:latin typeface="+mn-ea"/>
              </a:rPr>
              <a:t> 추출하기 위해 완전 연결층을 제거하고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b="1" dirty="0">
                <a:solidFill>
                  <a:srgbClr val="8AA7DA"/>
                </a:solidFill>
                <a:latin typeface="+mn-ea"/>
              </a:rPr>
              <a:t>공간 정보를 </a:t>
            </a:r>
            <a:br>
              <a:rPr lang="en-US" altLang="ko-KR" sz="1600" b="1" dirty="0">
                <a:solidFill>
                  <a:srgbClr val="8AA7DA"/>
                </a:solidFill>
                <a:latin typeface="+mn-ea"/>
              </a:rPr>
            </a:br>
            <a:r>
              <a:rPr lang="ko-KR" altLang="en-US" sz="1600" b="1" dirty="0">
                <a:solidFill>
                  <a:srgbClr val="8AA7DA"/>
                </a:solidFill>
                <a:latin typeface="+mn-ea"/>
              </a:rPr>
              <a:t>포함하는 합성곱 층으로 대체</a:t>
            </a:r>
            <a:r>
              <a:rPr lang="ko-KR" altLang="en-US" sz="1600" dirty="0">
                <a:latin typeface="+mn-ea"/>
              </a:rPr>
              <a:t>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 결과 </a:t>
            </a:r>
            <a:r>
              <a:rPr lang="en-US" altLang="ko-KR" sz="1600" dirty="0">
                <a:latin typeface="+mn-ea"/>
              </a:rPr>
              <a:t>FCN</a:t>
            </a:r>
            <a:r>
              <a:rPr lang="ko-KR" altLang="en-US" sz="1600" dirty="0">
                <a:latin typeface="+mn-ea"/>
              </a:rPr>
              <a:t>은 네트워크의 모든 계층이 합성곱 연산으로 구성돼 있어 구조가 간단하며 의미론적 분할 문제 해결에 있어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보다 정교하고 우수한 성능을 보임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75BCD53-D2E8-FF4C-61DA-8ED6597F4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1531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066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FCN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B3332-6440-E6B2-97AE-358ACC18DD09}"/>
              </a:ext>
            </a:extLst>
          </p:cNvPr>
          <p:cNvSpPr txBox="1"/>
          <p:nvPr/>
        </p:nvSpPr>
        <p:spPr>
          <a:xfrm>
            <a:off x="231420" y="915270"/>
            <a:ext cx="260359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업 샘플링</a:t>
            </a:r>
            <a:r>
              <a:rPr lang="en-US" altLang="ko-KR" sz="2000" baseline="30000" dirty="0" err="1">
                <a:latin typeface="+mj-ea"/>
                <a:ea typeface="+mj-ea"/>
              </a:rPr>
              <a:t>Upsampling</a:t>
            </a:r>
            <a:endParaRPr lang="en-US" altLang="ko-KR" sz="2000" baseline="300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E15C7E-351A-C828-FEA3-84DC7F14D0C6}"/>
              </a:ext>
            </a:extLst>
          </p:cNvPr>
          <p:cNvSpPr txBox="1"/>
          <p:nvPr/>
        </p:nvSpPr>
        <p:spPr>
          <a:xfrm>
            <a:off x="522860" y="1422952"/>
            <a:ext cx="11030584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기존의 합성곱 신경망에서는 층을 통과할수록 특징 맵의 크기가 줄어 입력과 동일한 크기의 클래스 </a:t>
            </a:r>
            <a:r>
              <a:rPr lang="ko-KR" altLang="en-US" sz="1600" dirty="0" err="1">
                <a:latin typeface="+mn-ea"/>
              </a:rPr>
              <a:t>맵을</a:t>
            </a:r>
            <a:r>
              <a:rPr lang="ko-KR" altLang="en-US" sz="1600" dirty="0">
                <a:latin typeface="+mn-ea"/>
              </a:rPr>
              <a:t> 출력하기가 어려움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이를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극복하기 위해 </a:t>
            </a:r>
            <a:r>
              <a:rPr lang="en-US" altLang="ko-KR" sz="1600" dirty="0">
                <a:latin typeface="+mn-ea"/>
              </a:rPr>
              <a:t>FCN</a:t>
            </a:r>
            <a:r>
              <a:rPr lang="ko-KR" altLang="en-US" sz="1600" dirty="0">
                <a:latin typeface="+mn-ea"/>
              </a:rPr>
              <a:t>은 업 샘플링 기법을 적용해 </a:t>
            </a:r>
            <a:r>
              <a:rPr lang="ko-KR" altLang="en-US" sz="1600" b="1" dirty="0">
                <a:solidFill>
                  <a:srgbClr val="8AA7DA"/>
                </a:solidFill>
                <a:latin typeface="+mn-ea"/>
              </a:rPr>
              <a:t>특징 </a:t>
            </a:r>
            <a:r>
              <a:rPr lang="ko-KR" altLang="en-US" sz="1600" b="1" dirty="0" err="1">
                <a:solidFill>
                  <a:srgbClr val="8AA7DA"/>
                </a:solidFill>
                <a:latin typeface="+mn-ea"/>
              </a:rPr>
              <a:t>맵을</a:t>
            </a:r>
            <a:r>
              <a:rPr lang="ko-KR" altLang="en-US" sz="1600" b="1" dirty="0">
                <a:solidFill>
                  <a:srgbClr val="8AA7DA"/>
                </a:solidFill>
                <a:latin typeface="+mn-ea"/>
              </a:rPr>
              <a:t> 입력 크기와 동일하게 확장</a:t>
            </a:r>
            <a:r>
              <a:rPr lang="ko-KR" altLang="en-US" sz="1600" dirty="0">
                <a:latin typeface="+mn-ea"/>
              </a:rPr>
              <a:t>하는 과정을 추가함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이를 통해 입력 이미지의 공간 정보를 보존하면서도 객체를 픽셀 수준으로 정확하게 분할할 수 있게 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FCN</a:t>
            </a:r>
            <a:r>
              <a:rPr lang="ko-KR" altLang="en-US" sz="1600" dirty="0">
                <a:latin typeface="+mn-ea"/>
              </a:rPr>
              <a:t>에서 사용되는 업 샘플링 기법은 </a:t>
            </a:r>
            <a:r>
              <a:rPr lang="ko-KR" altLang="en-US" sz="1600" dirty="0">
                <a:latin typeface="+mj-ea"/>
                <a:ea typeface="+mj-ea"/>
              </a:rPr>
              <a:t>이중 선형 </a:t>
            </a:r>
            <a:r>
              <a:rPr lang="ko-KR" altLang="en-US" sz="1600" dirty="0" err="1">
                <a:latin typeface="+mj-ea"/>
                <a:ea typeface="+mj-ea"/>
              </a:rPr>
              <a:t>보간법</a:t>
            </a:r>
            <a:r>
              <a:rPr lang="en-US" altLang="ko-KR" sz="1600" baseline="30000" dirty="0">
                <a:latin typeface="+mj-ea"/>
                <a:ea typeface="+mj-ea"/>
              </a:rPr>
              <a:t>Bilinear Interpolation</a:t>
            </a:r>
            <a:r>
              <a:rPr lang="ko-KR" altLang="en-US" sz="1600" dirty="0">
                <a:latin typeface="+mn-ea"/>
              </a:rPr>
              <a:t>과 </a:t>
            </a:r>
            <a:r>
              <a:rPr lang="ko-KR" altLang="en-US" sz="1600" dirty="0">
                <a:latin typeface="+mj-ea"/>
                <a:ea typeface="+mj-ea"/>
              </a:rPr>
              <a:t>전치 합성곱</a:t>
            </a:r>
            <a:r>
              <a:rPr lang="en-US" altLang="ko-KR" sz="1600" baseline="30000" dirty="0">
                <a:latin typeface="+mj-ea"/>
                <a:ea typeface="+mj-ea"/>
              </a:rPr>
              <a:t> Transposed Convolution</a:t>
            </a:r>
            <a:r>
              <a:rPr lang="ko-KR" altLang="en-US" sz="1600" dirty="0">
                <a:latin typeface="+mn-ea"/>
              </a:rPr>
              <a:t> 이 있음</a:t>
            </a:r>
            <a:endParaRPr lang="en-US" altLang="ko-KR" sz="1600" dirty="0">
              <a:latin typeface="+mn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2999617-B664-D83B-8AEF-3F665DE99CA1}"/>
              </a:ext>
            </a:extLst>
          </p:cNvPr>
          <p:cNvGraphicFramePr>
            <a:graphicFrameLocks noGrp="1"/>
          </p:cNvGraphicFramePr>
          <p:nvPr/>
        </p:nvGraphicFramePr>
        <p:xfrm>
          <a:off x="1285876" y="4114385"/>
          <a:ext cx="1092201" cy="111252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364067">
                  <a:extLst>
                    <a:ext uri="{9D8B030D-6E8A-4147-A177-3AD203B41FA5}">
                      <a16:colId xmlns:a16="http://schemas.microsoft.com/office/drawing/2014/main" val="3286907204"/>
                    </a:ext>
                  </a:extLst>
                </a:gridCol>
                <a:gridCol w="364067">
                  <a:extLst>
                    <a:ext uri="{9D8B030D-6E8A-4147-A177-3AD203B41FA5}">
                      <a16:colId xmlns:a16="http://schemas.microsoft.com/office/drawing/2014/main" val="3005237083"/>
                    </a:ext>
                  </a:extLst>
                </a:gridCol>
                <a:gridCol w="364067">
                  <a:extLst>
                    <a:ext uri="{9D8B030D-6E8A-4147-A177-3AD203B41FA5}">
                      <a16:colId xmlns:a16="http://schemas.microsoft.com/office/drawing/2014/main" val="33633689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113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86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62628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B92A89A-34BA-6D28-8665-A75BE8ADDFF6}"/>
              </a:ext>
            </a:extLst>
          </p:cNvPr>
          <p:cNvGraphicFramePr>
            <a:graphicFrameLocks noGrp="1"/>
          </p:cNvGraphicFramePr>
          <p:nvPr/>
        </p:nvGraphicFramePr>
        <p:xfrm>
          <a:off x="3552825" y="3464772"/>
          <a:ext cx="2359025" cy="229812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211175713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140249137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71241794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82032324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888592416"/>
                    </a:ext>
                  </a:extLst>
                </a:gridCol>
              </a:tblGrid>
              <a:tr h="459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666738"/>
                  </a:ext>
                </a:extLst>
              </a:tr>
              <a:tr h="459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741454"/>
                  </a:ext>
                </a:extLst>
              </a:tr>
              <a:tr h="459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941462"/>
                  </a:ext>
                </a:extLst>
              </a:tr>
              <a:tr h="459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740647"/>
                  </a:ext>
                </a:extLst>
              </a:tr>
              <a:tr h="459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533178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0CA9181-198A-F684-A330-C09C37746045}"/>
              </a:ext>
            </a:extLst>
          </p:cNvPr>
          <p:cNvCxnSpPr>
            <a:cxnSpLocks/>
          </p:cNvCxnSpPr>
          <p:nvPr/>
        </p:nvCxnSpPr>
        <p:spPr>
          <a:xfrm flipV="1">
            <a:off x="2378077" y="3480968"/>
            <a:ext cx="1174748" cy="617221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0FAF75B-12CD-8D45-946F-489CE4BFA893}"/>
              </a:ext>
            </a:extLst>
          </p:cNvPr>
          <p:cNvCxnSpPr>
            <a:cxnSpLocks/>
          </p:cNvCxnSpPr>
          <p:nvPr/>
        </p:nvCxnSpPr>
        <p:spPr>
          <a:xfrm>
            <a:off x="2378077" y="5226905"/>
            <a:ext cx="1174748" cy="552183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8C181F2-763E-F8E5-E74C-201CE07C6D6E}"/>
              </a:ext>
            </a:extLst>
          </p:cNvPr>
          <p:cNvSpPr txBox="1"/>
          <p:nvPr/>
        </p:nvSpPr>
        <p:spPr>
          <a:xfrm>
            <a:off x="2981350" y="5942331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latin typeface="+mn-ea"/>
              </a:rPr>
              <a:t>Upsampling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BD40A60-A2CC-CD06-AAB8-D3B7F28FF62D}"/>
              </a:ext>
            </a:extLst>
          </p:cNvPr>
          <p:cNvSpPr/>
          <p:nvPr/>
        </p:nvSpPr>
        <p:spPr>
          <a:xfrm>
            <a:off x="6276975" y="4354523"/>
            <a:ext cx="495300" cy="2667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CFA9F9-4BF4-530F-CBD5-E71E63E903F1}"/>
              </a:ext>
            </a:extLst>
          </p:cNvPr>
          <p:cNvSpPr txBox="1"/>
          <p:nvPr/>
        </p:nvSpPr>
        <p:spPr>
          <a:xfrm>
            <a:off x="6848475" y="4299404"/>
            <a:ext cx="4891083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이미지를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확대할 때 이미지 크기를 늘리는 과정에서 빈 공간이 생김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빈 영역은 픽셀 </a:t>
            </a:r>
            <a:r>
              <a:rPr lang="ko-KR" altLang="en-US" sz="1200" dirty="0" err="1">
                <a:latin typeface="+mn-ea"/>
              </a:rPr>
              <a:t>보간법을</a:t>
            </a:r>
            <a:r>
              <a:rPr lang="ko-KR" altLang="en-US" sz="1200" dirty="0">
                <a:latin typeface="+mn-ea"/>
              </a:rPr>
              <a:t> 사용해 새로운 픽셀을 추정하고 더 자연스러운 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   </a:t>
            </a:r>
            <a:r>
              <a:rPr lang="ko-KR" altLang="en-US" sz="1200" dirty="0">
                <a:latin typeface="+mn-ea"/>
              </a:rPr>
              <a:t>이미지 확대 효과를 얻기 위해 사용됨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B7DD96-98F8-5CD1-1FBC-86A7CF39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21633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066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FCN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B3332-6440-E6B2-97AE-358ACC18DD09}"/>
              </a:ext>
            </a:extLst>
          </p:cNvPr>
          <p:cNvSpPr txBox="1"/>
          <p:nvPr/>
        </p:nvSpPr>
        <p:spPr>
          <a:xfrm>
            <a:off x="231420" y="915270"/>
            <a:ext cx="4187365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이중 선형 </a:t>
            </a:r>
            <a:r>
              <a:rPr lang="ko-KR" altLang="en-US" sz="2000" dirty="0" err="1">
                <a:latin typeface="+mj-ea"/>
                <a:ea typeface="+mj-ea"/>
              </a:rPr>
              <a:t>보간법</a:t>
            </a:r>
            <a:r>
              <a:rPr lang="en-US" altLang="ko-KR" sz="2000" baseline="30000" dirty="0">
                <a:latin typeface="+mj-ea"/>
                <a:ea typeface="+mj-ea"/>
              </a:rPr>
              <a:t>Bilinear interpolation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E15C7E-351A-C828-FEA3-84DC7F14D0C6}"/>
                  </a:ext>
                </a:extLst>
              </p:cNvPr>
              <p:cNvSpPr txBox="1"/>
              <p:nvPr/>
            </p:nvSpPr>
            <p:spPr>
              <a:xfrm>
                <a:off x="522860" y="1422952"/>
                <a:ext cx="9132628" cy="1182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이미지를 확대할 때 사용되는 픽셀 </a:t>
                </a:r>
                <a:r>
                  <a:rPr lang="ko-KR" altLang="en-US" sz="1600" dirty="0" err="1">
                    <a:latin typeface="+mn-ea"/>
                  </a:rPr>
                  <a:t>보간법</a:t>
                </a:r>
                <a:r>
                  <a:rPr lang="ko-KR" altLang="en-US" sz="1600" dirty="0">
                    <a:latin typeface="+mn-ea"/>
                  </a:rPr>
                  <a:t> 중 하나로 </a:t>
                </a:r>
                <a:r>
                  <a:rPr lang="ko-KR" altLang="en-US" sz="1600" b="1" dirty="0">
                    <a:solidFill>
                      <a:srgbClr val="8AA7DA"/>
                    </a:solidFill>
                    <a:latin typeface="+mn-ea"/>
                  </a:rPr>
                  <a:t>이웃하는 </a:t>
                </a:r>
                <a:r>
                  <a:rPr lang="en-US" altLang="ko-KR" sz="1600" b="1" dirty="0">
                    <a:solidFill>
                      <a:srgbClr val="8AA7DA"/>
                    </a:solidFill>
                    <a:latin typeface="+mn-ea"/>
                  </a:rPr>
                  <a:t>4</a:t>
                </a:r>
                <a:r>
                  <a:rPr lang="ko-KR" altLang="en-US" sz="1600" b="1" dirty="0">
                    <a:solidFill>
                      <a:srgbClr val="8AA7DA"/>
                    </a:solidFill>
                    <a:latin typeface="+mn-ea"/>
                  </a:rPr>
                  <a:t>개의 픽셀 값에 대한 가중치를 계산</a:t>
                </a:r>
                <a:r>
                  <a:rPr lang="ko-KR" altLang="en-US" sz="1600" dirty="0">
                    <a:latin typeface="+mn-ea"/>
                  </a:rPr>
                  <a:t>함</a:t>
                </a:r>
                <a:endParaRPr lang="en-US" altLang="ko-KR" sz="16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이중 선형 </a:t>
                </a:r>
                <a:r>
                  <a:rPr lang="ko-KR" altLang="en-US" sz="1600" dirty="0" err="1">
                    <a:latin typeface="+mn-ea"/>
                  </a:rPr>
                  <a:t>보간법은</a:t>
                </a:r>
                <a:r>
                  <a:rPr lang="ko-KR" altLang="en-US" sz="1600" dirty="0">
                    <a:latin typeface="+mn-ea"/>
                  </a:rPr>
                  <a:t> </a:t>
                </a:r>
                <a:r>
                  <a:rPr lang="ko-KR" altLang="en-US" sz="1600" dirty="0">
                    <a:latin typeface="+mj-ea"/>
                    <a:ea typeface="+mj-ea"/>
                  </a:rPr>
                  <a:t>선형 </a:t>
                </a:r>
                <a:r>
                  <a:rPr lang="ko-KR" altLang="en-US" sz="1600" dirty="0" err="1">
                    <a:latin typeface="+mj-ea"/>
                    <a:ea typeface="+mj-ea"/>
                  </a:rPr>
                  <a:t>보간법</a:t>
                </a:r>
                <a:r>
                  <a:rPr lang="en-US" altLang="ko-KR" sz="1600" baseline="30000" dirty="0">
                    <a:latin typeface="+mj-ea"/>
                    <a:ea typeface="+mj-ea"/>
                  </a:rPr>
                  <a:t>Linear Interpolation</a:t>
                </a:r>
                <a:r>
                  <a:rPr lang="ko-KR" altLang="en-US" sz="1600" dirty="0">
                    <a:latin typeface="+mn-ea"/>
                  </a:rPr>
                  <a:t>을 여러 번 적용해 구할 수 있음</a:t>
                </a:r>
                <a:endParaRPr lang="en-US" altLang="ko-KR" sz="16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선형 </a:t>
                </a:r>
                <a:r>
                  <a:rPr lang="ko-KR" altLang="en-US" sz="1600" dirty="0" err="1">
                    <a:latin typeface="+mn-ea"/>
                  </a:rPr>
                  <a:t>보간법은</a:t>
                </a:r>
                <a:r>
                  <a:rPr lang="ko-KR" altLang="en-US" sz="1600" dirty="0">
                    <a:latin typeface="+mn-ea"/>
                  </a:rPr>
                  <a:t> 두 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+mn-ea"/>
                  </a:rPr>
                  <a:t> 사이의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 dirty="0">
                    <a:latin typeface="+mn-ea"/>
                  </a:rPr>
                  <a:t>값을 추정하는 알고리즘임</a:t>
                </a:r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E15C7E-351A-C828-FEA3-84DC7F14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60" y="1422952"/>
                <a:ext cx="9132628" cy="1182118"/>
              </a:xfrm>
              <a:prstGeom prst="rect">
                <a:avLst/>
              </a:prstGeom>
              <a:blipFill>
                <a:blip r:embed="rId3"/>
                <a:stretch>
                  <a:fillRect l="-267" b="-41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253920-93AD-69FB-6B7E-C61961F1A9C5}"/>
                  </a:ext>
                </a:extLst>
              </p:cNvPr>
              <p:cNvSpPr txBox="1"/>
              <p:nvPr/>
            </p:nvSpPr>
            <p:spPr>
              <a:xfrm>
                <a:off x="6397734" y="3591385"/>
                <a:ext cx="3694242" cy="600101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60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253920-93AD-69FB-6B7E-C61961F1A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734" y="3591385"/>
                <a:ext cx="3694242" cy="6001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6B4CB684-D238-70FB-2749-D05178679B67}"/>
              </a:ext>
            </a:extLst>
          </p:cNvPr>
          <p:cNvGrpSpPr/>
          <p:nvPr/>
        </p:nvGrpSpPr>
        <p:grpSpPr>
          <a:xfrm>
            <a:off x="2005882" y="3155272"/>
            <a:ext cx="3869498" cy="1229323"/>
            <a:chOff x="3920407" y="3812809"/>
            <a:chExt cx="3869498" cy="122932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648B812-B9F5-9F28-4023-4EC766868093}"/>
                </a:ext>
              </a:extLst>
            </p:cNvPr>
            <p:cNvGrpSpPr/>
            <p:nvPr/>
          </p:nvGrpSpPr>
          <p:grpSpPr>
            <a:xfrm>
              <a:off x="4257674" y="4440671"/>
              <a:ext cx="3133725" cy="224874"/>
              <a:chOff x="3248025" y="4651375"/>
              <a:chExt cx="2743200" cy="196850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9FCDD7B6-78BF-7CE2-C212-32513429C455}"/>
                  </a:ext>
                </a:extLst>
              </p:cNvPr>
              <p:cNvSpPr/>
              <p:nvPr/>
            </p:nvSpPr>
            <p:spPr>
              <a:xfrm>
                <a:off x="3248025" y="4657725"/>
                <a:ext cx="190500" cy="190500"/>
              </a:xfrm>
              <a:prstGeom prst="ellipse">
                <a:avLst/>
              </a:prstGeom>
              <a:solidFill>
                <a:schemeClr val="accent6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E3605BB9-8D5F-2006-991C-B274D8FF9EBE}"/>
                  </a:ext>
                </a:extLst>
              </p:cNvPr>
              <p:cNvSpPr/>
              <p:nvPr/>
            </p:nvSpPr>
            <p:spPr>
              <a:xfrm>
                <a:off x="4105275" y="4657725"/>
                <a:ext cx="190500" cy="190500"/>
              </a:xfrm>
              <a:prstGeom prst="ellipse">
                <a:avLst/>
              </a:prstGeom>
              <a:solidFill>
                <a:srgbClr val="FFCC00"/>
              </a:solidFill>
              <a:ln w="127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CD125750-7DCB-6EC6-352E-5F079A4E1571}"/>
                  </a:ext>
                </a:extLst>
              </p:cNvPr>
              <p:cNvSpPr/>
              <p:nvPr/>
            </p:nvSpPr>
            <p:spPr>
              <a:xfrm>
                <a:off x="5800725" y="4657725"/>
                <a:ext cx="190500" cy="190500"/>
              </a:xfrm>
              <a:prstGeom prst="ellipse">
                <a:avLst/>
              </a:prstGeom>
              <a:solidFill>
                <a:schemeClr val="accent6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B1D53EA0-A9B7-5DE0-7520-1BDCDC29977E}"/>
                  </a:ext>
                </a:extLst>
              </p:cNvPr>
              <p:cNvCxnSpPr>
                <a:stCxn id="4" idx="6"/>
                <a:endCxn id="10" idx="2"/>
              </p:cNvCxnSpPr>
              <p:nvPr/>
            </p:nvCxnSpPr>
            <p:spPr>
              <a:xfrm>
                <a:off x="3438525" y="4752975"/>
                <a:ext cx="666750" cy="0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0D37C2DA-FE60-429B-BE76-4460FE9F4D97}"/>
                  </a:ext>
                </a:extLst>
              </p:cNvPr>
              <p:cNvCxnSpPr>
                <a:cxnSpLocks/>
                <a:stCxn id="10" idx="6"/>
                <a:endCxn id="11" idx="2"/>
              </p:cNvCxnSpPr>
              <p:nvPr/>
            </p:nvCxnSpPr>
            <p:spPr>
              <a:xfrm>
                <a:off x="4295775" y="4752975"/>
                <a:ext cx="1504950" cy="0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연결선: 구부러짐 25">
                <a:extLst>
                  <a:ext uri="{FF2B5EF4-FFF2-40B4-BE49-F238E27FC236}">
                    <a16:creationId xmlns:a16="http://schemas.microsoft.com/office/drawing/2014/main" id="{1ECA4F48-C539-9334-518C-EC42BCDCE1EB}"/>
                  </a:ext>
                </a:extLst>
              </p:cNvPr>
              <p:cNvCxnSpPr>
                <a:cxnSpLocks/>
                <a:stCxn id="4" idx="0"/>
                <a:endCxn id="10" idx="0"/>
              </p:cNvCxnSpPr>
              <p:nvPr/>
            </p:nvCxnSpPr>
            <p:spPr>
              <a:xfrm rot="5400000" flipH="1" flipV="1">
                <a:off x="3771900" y="4229100"/>
                <a:ext cx="12700" cy="857250"/>
              </a:xfrm>
              <a:prstGeom prst="curvedConnector3">
                <a:avLst>
                  <a:gd name="adj1" fmla="val 1800000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연결선: 구부러짐 27">
                <a:extLst>
                  <a:ext uri="{FF2B5EF4-FFF2-40B4-BE49-F238E27FC236}">
                    <a16:creationId xmlns:a16="http://schemas.microsoft.com/office/drawing/2014/main" id="{DFED394A-358E-4A65-1DEA-1A837B7F10D5}"/>
                  </a:ext>
                </a:extLst>
              </p:cNvPr>
              <p:cNvCxnSpPr>
                <a:cxnSpLocks/>
                <a:stCxn id="10" idx="0"/>
                <a:endCxn id="11" idx="0"/>
              </p:cNvCxnSpPr>
              <p:nvPr/>
            </p:nvCxnSpPr>
            <p:spPr>
              <a:xfrm rot="5400000" flipH="1" flipV="1">
                <a:off x="5048250" y="3810000"/>
                <a:ext cx="12700" cy="1695450"/>
              </a:xfrm>
              <a:prstGeom prst="curvedConnector3">
                <a:avLst>
                  <a:gd name="adj1" fmla="val 2100000"/>
                </a:avLst>
              </a:prstGeom>
              <a:ln w="12700">
                <a:solidFill>
                  <a:schemeClr val="bg2">
                    <a:lumMod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0FA3928-5D99-E0B4-C727-0453C0CF0997}"/>
                    </a:ext>
                  </a:extLst>
                </p:cNvPr>
                <p:cNvSpPr txBox="1"/>
                <p:nvPr/>
              </p:nvSpPr>
              <p:spPr>
                <a:xfrm>
                  <a:off x="3920407" y="4672800"/>
                  <a:ext cx="9429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0FA3928-5D99-E0B4-C727-0453C0CF09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0407" y="4672800"/>
                  <a:ext cx="94297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2551036-460A-4219-4AD4-FAB92283AF77}"/>
                    </a:ext>
                  </a:extLst>
                </p:cNvPr>
                <p:cNvSpPr txBox="1"/>
                <p:nvPr/>
              </p:nvSpPr>
              <p:spPr>
                <a:xfrm>
                  <a:off x="6846930" y="4672800"/>
                  <a:ext cx="9429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2551036-460A-4219-4AD4-FAB92283A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6930" y="4672800"/>
                  <a:ext cx="9429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C0F91CC-851C-AC2E-5070-F433537959DD}"/>
                    </a:ext>
                  </a:extLst>
                </p:cNvPr>
                <p:cNvSpPr txBox="1"/>
                <p:nvPr/>
              </p:nvSpPr>
              <p:spPr>
                <a:xfrm>
                  <a:off x="4881539" y="4672800"/>
                  <a:ext cx="9429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C0F91CC-851C-AC2E-5070-F433537959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1539" y="4672800"/>
                  <a:ext cx="94297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423EAAD-0A93-C3D2-76D6-8F9EE5C8EED6}"/>
                    </a:ext>
                  </a:extLst>
                </p:cNvPr>
                <p:cNvSpPr txBox="1"/>
                <p:nvPr/>
              </p:nvSpPr>
              <p:spPr>
                <a:xfrm>
                  <a:off x="4391894" y="3812809"/>
                  <a:ext cx="9429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423EAAD-0A93-C3D2-76D6-8F9EE5C8EE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1894" y="3812809"/>
                  <a:ext cx="94297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ACE9189-17C6-C196-379B-F1AC767FF217}"/>
                    </a:ext>
                  </a:extLst>
                </p:cNvPr>
                <p:cNvSpPr txBox="1"/>
                <p:nvPr/>
              </p:nvSpPr>
              <p:spPr>
                <a:xfrm>
                  <a:off x="5824514" y="3812809"/>
                  <a:ext cx="9429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ACE9189-17C6-C196-379B-F1AC767FF2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4514" y="3812809"/>
                  <a:ext cx="9429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4479626-15DF-5AE0-5002-1E636B40F344}"/>
              </a:ext>
            </a:extLst>
          </p:cNvPr>
          <p:cNvSpPr txBox="1"/>
          <p:nvPr/>
        </p:nvSpPr>
        <p:spPr>
          <a:xfrm>
            <a:off x="3112549" y="4377548"/>
            <a:ext cx="14302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Linear Interpolation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96D007-DE86-B9F1-D628-93ACA3330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33756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066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FCN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E15C7E-351A-C828-FEA3-84DC7F14D0C6}"/>
              </a:ext>
            </a:extLst>
          </p:cNvPr>
          <p:cNvSpPr txBox="1"/>
          <p:nvPr/>
        </p:nvSpPr>
        <p:spPr>
          <a:xfrm>
            <a:off x="522860" y="1422952"/>
            <a:ext cx="11173252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이때 이중 선형 </a:t>
            </a:r>
            <a:r>
              <a:rPr lang="ko-KR" altLang="en-US" sz="1600" dirty="0" err="1">
                <a:latin typeface="+mn-ea"/>
              </a:rPr>
              <a:t>보간법은</a:t>
            </a:r>
            <a:r>
              <a:rPr lang="ko-KR" altLang="en-US" sz="1600" dirty="0">
                <a:latin typeface="+mn-ea"/>
              </a:rPr>
              <a:t> 먼저 수평 방향으로 </a:t>
            </a:r>
            <a:r>
              <a:rPr lang="ko-KR" altLang="en-US" sz="1600" b="1" dirty="0">
                <a:solidFill>
                  <a:srgbClr val="8AA7DA"/>
                </a:solidFill>
                <a:latin typeface="+mn-ea"/>
              </a:rPr>
              <a:t>두 개의 선형 </a:t>
            </a:r>
            <a:r>
              <a:rPr lang="ko-KR" altLang="en-US" sz="1600" b="1" dirty="0" err="1">
                <a:solidFill>
                  <a:srgbClr val="8AA7DA"/>
                </a:solidFill>
                <a:latin typeface="+mn-ea"/>
              </a:rPr>
              <a:t>보간법을</a:t>
            </a:r>
            <a:r>
              <a:rPr lang="ko-KR" altLang="en-US" sz="1600" b="1" dirty="0">
                <a:solidFill>
                  <a:srgbClr val="8AA7DA"/>
                </a:solidFill>
                <a:latin typeface="+mn-ea"/>
              </a:rPr>
              <a:t> 적용</a:t>
            </a:r>
            <a:r>
              <a:rPr lang="ko-KR" altLang="en-US" sz="1600" dirty="0">
                <a:latin typeface="+mn-ea"/>
              </a:rPr>
              <a:t>하여 중간 행 두 개의 값을 추정하고 수직 방향으로도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한 번 더 선형 </a:t>
            </a:r>
            <a:r>
              <a:rPr lang="ko-KR" altLang="en-US" sz="1600" dirty="0" err="1">
                <a:latin typeface="+mn-ea"/>
              </a:rPr>
              <a:t>보간법을</a:t>
            </a:r>
            <a:r>
              <a:rPr lang="ko-KR" altLang="en-US" sz="1600" dirty="0">
                <a:latin typeface="+mn-ea"/>
              </a:rPr>
              <a:t> 적용해 최종적인 값을 추정함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이중 선형 </a:t>
            </a:r>
            <a:r>
              <a:rPr lang="ko-KR" altLang="en-US" sz="1600" dirty="0" err="1">
                <a:latin typeface="+mn-ea"/>
              </a:rPr>
              <a:t>보간법은</a:t>
            </a:r>
            <a:r>
              <a:rPr lang="ko-KR" altLang="en-US" sz="1600" dirty="0">
                <a:latin typeface="+mn-ea"/>
              </a:rPr>
              <a:t> 가중치 계산을 통해 비어 있는 픽셀 값을 추정하기 때문에 계산이 간단하고 빠르지만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높은 정확도를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요구하는 이미지 확대 작업에는 적합하지 않을 수도 있음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E1AEEF1-86C7-4C55-E688-01FD59E63E9D}"/>
              </a:ext>
            </a:extLst>
          </p:cNvPr>
          <p:cNvGrpSpPr/>
          <p:nvPr/>
        </p:nvGrpSpPr>
        <p:grpSpPr>
          <a:xfrm>
            <a:off x="3385490" y="3042212"/>
            <a:ext cx="5447992" cy="2969911"/>
            <a:chOff x="3347756" y="2903078"/>
            <a:chExt cx="5447992" cy="2969911"/>
          </a:xfrm>
        </p:grpSpPr>
        <p:cxnSp>
          <p:nvCxnSpPr>
            <p:cNvPr id="78" name="연결선: 구부러짐 77">
              <a:extLst>
                <a:ext uri="{FF2B5EF4-FFF2-40B4-BE49-F238E27FC236}">
                  <a16:creationId xmlns:a16="http://schemas.microsoft.com/office/drawing/2014/main" id="{E322D798-C2ED-028E-B769-064BB112C73B}"/>
                </a:ext>
              </a:extLst>
            </p:cNvPr>
            <p:cNvCxnSpPr>
              <a:cxnSpLocks/>
            </p:cNvCxnSpPr>
            <p:nvPr/>
          </p:nvCxnSpPr>
          <p:spPr>
            <a:xfrm rot="178899" flipH="1" flipV="1">
              <a:off x="4270241" y="3531293"/>
              <a:ext cx="95374" cy="849230"/>
            </a:xfrm>
            <a:prstGeom prst="curvedConnector3">
              <a:avLst>
                <a:gd name="adj1" fmla="val 246664"/>
              </a:avLst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구부러짐 25">
              <a:extLst>
                <a:ext uri="{FF2B5EF4-FFF2-40B4-BE49-F238E27FC236}">
                  <a16:creationId xmlns:a16="http://schemas.microsoft.com/office/drawing/2014/main" id="{1ECA4F48-C539-9334-518C-EC42BCDCE1E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944573" y="2832209"/>
              <a:ext cx="14508" cy="1303139"/>
            </a:xfrm>
            <a:prstGeom prst="curvedConnector3">
              <a:avLst>
                <a:gd name="adj1" fmla="val 880838"/>
              </a:avLst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연결선: 구부러짐 27">
              <a:extLst>
                <a:ext uri="{FF2B5EF4-FFF2-40B4-BE49-F238E27FC236}">
                  <a16:creationId xmlns:a16="http://schemas.microsoft.com/office/drawing/2014/main" id="{DFED394A-358E-4A65-1DEA-1A837B7F10D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669320" y="2301055"/>
              <a:ext cx="14508" cy="2374966"/>
            </a:xfrm>
            <a:prstGeom prst="curvedConnector3">
              <a:avLst>
                <a:gd name="adj1" fmla="val 1077812"/>
              </a:avLst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3605BB9-8D5F-2006-991C-B274D8FF9EBE}"/>
                </a:ext>
              </a:extLst>
            </p:cNvPr>
            <p:cNvSpPr/>
            <p:nvPr/>
          </p:nvSpPr>
          <p:spPr>
            <a:xfrm>
              <a:off x="5477807" y="3393286"/>
              <a:ext cx="217620" cy="217621"/>
            </a:xfrm>
            <a:prstGeom prst="ellipse">
              <a:avLst/>
            </a:prstGeom>
            <a:solidFill>
              <a:schemeClr val="accent6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1D53EA0-A9B7-5DE0-7520-1BDCDC29977E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4290732" y="3502097"/>
              <a:ext cx="1187075" cy="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37C2DA-FE60-429B-BE76-4460FE9F4D97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5695427" y="3502097"/>
              <a:ext cx="2157346" cy="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0FA3928-5D99-E0B4-C727-0453C0CF0997}"/>
                    </a:ext>
                  </a:extLst>
                </p:cNvPr>
                <p:cNvSpPr txBox="1"/>
                <p:nvPr/>
              </p:nvSpPr>
              <p:spPr>
                <a:xfrm>
                  <a:off x="3631571" y="3161225"/>
                  <a:ext cx="9429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0FA3928-5D99-E0B4-C727-0453C0CF09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1571" y="3161225"/>
                  <a:ext cx="94297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423EAAD-0A93-C3D2-76D6-8F9EE5C8EED6}"/>
                    </a:ext>
                  </a:extLst>
                </p:cNvPr>
                <p:cNvSpPr txBox="1"/>
                <p:nvPr/>
              </p:nvSpPr>
              <p:spPr>
                <a:xfrm>
                  <a:off x="4482461" y="3028491"/>
                  <a:ext cx="94297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423EAAD-0A93-C3D2-76D6-8F9EE5C8EE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2461" y="3028491"/>
                  <a:ext cx="942975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ACE9189-17C6-C196-379B-F1AC767FF217}"/>
                    </a:ext>
                  </a:extLst>
                </p:cNvPr>
                <p:cNvSpPr txBox="1"/>
                <p:nvPr/>
              </p:nvSpPr>
              <p:spPr>
                <a:xfrm>
                  <a:off x="6331006" y="2999916"/>
                  <a:ext cx="94297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16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ACE9189-17C6-C196-379B-F1AC767FF2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006" y="2999916"/>
                  <a:ext cx="942975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004E978-1FA9-4B67-04E6-D7B847BD0377}"/>
                    </a:ext>
                  </a:extLst>
                </p:cNvPr>
                <p:cNvSpPr txBox="1"/>
                <p:nvPr/>
              </p:nvSpPr>
              <p:spPr>
                <a:xfrm>
                  <a:off x="7599013" y="3161225"/>
                  <a:ext cx="9429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004E978-1FA9-4B67-04E6-D7B847BD03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9013" y="3161225"/>
                  <a:ext cx="9429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7B51ED3-398E-985C-91DD-DA655E79880C}"/>
                    </a:ext>
                  </a:extLst>
                </p:cNvPr>
                <p:cNvSpPr txBox="1"/>
                <p:nvPr/>
              </p:nvSpPr>
              <p:spPr>
                <a:xfrm>
                  <a:off x="5170532" y="2903078"/>
                  <a:ext cx="9429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7B51ED3-398E-985C-91DD-DA655E798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532" y="2903078"/>
                  <a:ext cx="942975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C79A9B6-1143-AC6B-6C38-70683FC4AC23}"/>
                </a:ext>
              </a:extLst>
            </p:cNvPr>
            <p:cNvGrpSpPr/>
            <p:nvPr/>
          </p:nvGrpSpPr>
          <p:grpSpPr>
            <a:xfrm>
              <a:off x="4181923" y="4299628"/>
              <a:ext cx="3786914" cy="217620"/>
              <a:chOff x="2970884" y="4657725"/>
              <a:chExt cx="3314989" cy="190500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11FD439B-61E2-809D-67DF-2B31CC5BC517}"/>
                  </a:ext>
                </a:extLst>
              </p:cNvPr>
              <p:cNvSpPr/>
              <p:nvPr/>
            </p:nvSpPr>
            <p:spPr>
              <a:xfrm>
                <a:off x="4105275" y="4657725"/>
                <a:ext cx="190500" cy="19050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628BD2EA-15FD-2937-A379-4FB868BDE7D4}"/>
                  </a:ext>
                </a:extLst>
              </p:cNvPr>
              <p:cNvCxnSpPr>
                <a:cxnSpLocks/>
                <a:endCxn id="17" idx="2"/>
              </p:cNvCxnSpPr>
              <p:nvPr/>
            </p:nvCxnSpPr>
            <p:spPr>
              <a:xfrm>
                <a:off x="3066133" y="4752975"/>
                <a:ext cx="1039142" cy="0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1ED7AD3D-6BA8-A334-A24E-3337F46AFDB3}"/>
                  </a:ext>
                </a:extLst>
              </p:cNvPr>
              <p:cNvCxnSpPr>
                <a:cxnSpLocks/>
                <a:stCxn id="17" idx="6"/>
              </p:cNvCxnSpPr>
              <p:nvPr/>
            </p:nvCxnSpPr>
            <p:spPr>
              <a:xfrm>
                <a:off x="4295775" y="4752975"/>
                <a:ext cx="1888498" cy="0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75D07533-11EC-5B2B-80B5-FBDC4C8F5343}"/>
                  </a:ext>
                </a:extLst>
              </p:cNvPr>
              <p:cNvSpPr/>
              <p:nvPr/>
            </p:nvSpPr>
            <p:spPr>
              <a:xfrm>
                <a:off x="6095373" y="4657725"/>
                <a:ext cx="190500" cy="190500"/>
              </a:xfrm>
              <a:prstGeom prst="ellipse">
                <a:avLst/>
              </a:prstGeom>
              <a:solidFill>
                <a:schemeClr val="accent6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21F5D808-04D2-76E1-0F4F-A6F2BF4EEF72}"/>
                  </a:ext>
                </a:extLst>
              </p:cNvPr>
              <p:cNvSpPr/>
              <p:nvPr/>
            </p:nvSpPr>
            <p:spPr>
              <a:xfrm>
                <a:off x="2970884" y="4657725"/>
                <a:ext cx="190500" cy="190500"/>
              </a:xfrm>
              <a:prstGeom prst="ellipse">
                <a:avLst/>
              </a:prstGeom>
              <a:solidFill>
                <a:schemeClr val="accent6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7AF0E5B-87F3-A25C-79B6-A10EDE826C5F}"/>
                </a:ext>
              </a:extLst>
            </p:cNvPr>
            <p:cNvCxnSpPr>
              <a:cxnSpLocks/>
              <a:stCxn id="10" idx="4"/>
              <a:endCxn id="17" idx="0"/>
            </p:cNvCxnSpPr>
            <p:nvPr/>
          </p:nvCxnSpPr>
          <p:spPr>
            <a:xfrm>
              <a:off x="5586617" y="3610892"/>
              <a:ext cx="0" cy="688736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F8AE7B2-904D-724A-F082-0F84E4108E1F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>
              <a:off x="4290732" y="3502082"/>
              <a:ext cx="1" cy="797546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DE0C25A-586A-9CE4-A776-119A758A55E0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>
              <a:off x="7852773" y="3502082"/>
              <a:ext cx="7254" cy="797546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A62F3EA7-5DE5-92CA-7DE7-9ED780FDFE55}"/>
                </a:ext>
              </a:extLst>
            </p:cNvPr>
            <p:cNvCxnSpPr>
              <a:cxnSpLocks/>
              <a:stCxn id="17" idx="4"/>
            </p:cNvCxnSpPr>
            <p:nvPr/>
          </p:nvCxnSpPr>
          <p:spPr>
            <a:xfrm>
              <a:off x="5586617" y="4517248"/>
              <a:ext cx="0" cy="969152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960601CC-A032-426D-FCA0-E2E621F37F2A}"/>
                </a:ext>
              </a:extLst>
            </p:cNvPr>
            <p:cNvSpPr/>
            <p:nvPr/>
          </p:nvSpPr>
          <p:spPr>
            <a:xfrm>
              <a:off x="5485061" y="5290888"/>
              <a:ext cx="217620" cy="217620"/>
            </a:xfrm>
            <a:prstGeom prst="ellipse">
              <a:avLst/>
            </a:prstGeom>
            <a:solidFill>
              <a:schemeClr val="accent6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D468DFAB-499E-4813-F733-61B511B34E72}"/>
                </a:ext>
              </a:extLst>
            </p:cNvPr>
            <p:cNvCxnSpPr>
              <a:cxnSpLocks/>
            </p:cNvCxnSpPr>
            <p:nvPr/>
          </p:nvCxnSpPr>
          <p:spPr>
            <a:xfrm>
              <a:off x="4290732" y="4511270"/>
              <a:ext cx="0" cy="888428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702ACFE-022E-8701-D925-6B6B5E306D9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4290731" y="5399698"/>
              <a:ext cx="1194330" cy="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93D85DDE-0375-4B9A-7D49-2E0F860BBD9C}"/>
                </a:ext>
              </a:extLst>
            </p:cNvPr>
            <p:cNvCxnSpPr>
              <a:cxnSpLocks/>
            </p:cNvCxnSpPr>
            <p:nvPr/>
          </p:nvCxnSpPr>
          <p:spPr>
            <a:xfrm>
              <a:off x="5711795" y="5396667"/>
              <a:ext cx="2148232" cy="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2EBE867A-B900-9025-E57F-A04F322A515D}"/>
                </a:ext>
              </a:extLst>
            </p:cNvPr>
            <p:cNvCxnSpPr>
              <a:cxnSpLocks/>
            </p:cNvCxnSpPr>
            <p:nvPr/>
          </p:nvCxnSpPr>
          <p:spPr>
            <a:xfrm>
              <a:off x="7858749" y="4511270"/>
              <a:ext cx="0" cy="888428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연결선: 구부러짐 81">
              <a:extLst>
                <a:ext uri="{FF2B5EF4-FFF2-40B4-BE49-F238E27FC236}">
                  <a16:creationId xmlns:a16="http://schemas.microsoft.com/office/drawing/2014/main" id="{2FA952E7-8A0E-A875-979F-E914345AC7B1}"/>
                </a:ext>
              </a:extLst>
            </p:cNvPr>
            <p:cNvCxnSpPr>
              <a:cxnSpLocks/>
            </p:cNvCxnSpPr>
            <p:nvPr/>
          </p:nvCxnSpPr>
          <p:spPr>
            <a:xfrm rot="178899" flipH="1" flipV="1">
              <a:off x="4247335" y="4533989"/>
              <a:ext cx="95374" cy="849230"/>
            </a:xfrm>
            <a:prstGeom prst="curvedConnector3">
              <a:avLst>
                <a:gd name="adj1" fmla="val 246664"/>
              </a:avLst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B5207F0-DF88-1557-9D77-BB5AD8D296FF}"/>
                    </a:ext>
                  </a:extLst>
                </p:cNvPr>
                <p:cNvSpPr txBox="1"/>
                <p:nvPr/>
              </p:nvSpPr>
              <p:spPr>
                <a:xfrm>
                  <a:off x="7852773" y="4225310"/>
                  <a:ext cx="9429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B5207F0-DF88-1557-9D77-BB5AD8D296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2773" y="4225310"/>
                  <a:ext cx="94297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DEAB2A68-FBAA-782A-3E7B-AE64FFA067A1}"/>
                    </a:ext>
                  </a:extLst>
                </p:cNvPr>
                <p:cNvSpPr txBox="1"/>
                <p:nvPr/>
              </p:nvSpPr>
              <p:spPr>
                <a:xfrm>
                  <a:off x="3347756" y="4225310"/>
                  <a:ext cx="9429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DEAB2A68-FBAA-782A-3E7B-AE64FFA067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7756" y="4225310"/>
                  <a:ext cx="942975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AE2C24F4-127B-FB93-DDCB-FC4E8875EB8B}"/>
                    </a:ext>
                  </a:extLst>
                </p:cNvPr>
                <p:cNvSpPr txBox="1"/>
                <p:nvPr/>
              </p:nvSpPr>
              <p:spPr>
                <a:xfrm>
                  <a:off x="5170532" y="5503657"/>
                  <a:ext cx="9429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AE2C24F4-127B-FB93-DDCB-FC4E8875E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532" y="5503657"/>
                  <a:ext cx="94297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2FCF40C-303E-63E8-6EB1-2AD1A4DBFE34}"/>
                    </a:ext>
                  </a:extLst>
                </p:cNvPr>
                <p:cNvSpPr txBox="1"/>
                <p:nvPr/>
              </p:nvSpPr>
              <p:spPr>
                <a:xfrm>
                  <a:off x="3408004" y="3667317"/>
                  <a:ext cx="94297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2FCF40C-303E-63E8-6EB1-2AD1A4DBFE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8004" y="3667317"/>
                  <a:ext cx="942975" cy="338554"/>
                </a:xfrm>
                <a:prstGeom prst="rect">
                  <a:avLst/>
                </a:prstGeom>
                <a:blipFill>
                  <a:blip r:embed="rId11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40A33A9-3E7A-76F3-3B29-1B9B398C4E11}"/>
                    </a:ext>
                  </a:extLst>
                </p:cNvPr>
                <p:cNvSpPr txBox="1"/>
                <p:nvPr/>
              </p:nvSpPr>
              <p:spPr>
                <a:xfrm>
                  <a:off x="3408004" y="4791295"/>
                  <a:ext cx="94297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6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40A33A9-3E7A-76F3-3B29-1B9B398C4E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8004" y="4791295"/>
                  <a:ext cx="942975" cy="338554"/>
                </a:xfrm>
                <a:prstGeom prst="rect">
                  <a:avLst/>
                </a:prstGeom>
                <a:blipFill>
                  <a:blip r:embed="rId12"/>
                  <a:stretch>
                    <a:fillRect b="-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8066D8BA-0058-A9B0-2137-6956A6B8DCD5}"/>
              </a:ext>
            </a:extLst>
          </p:cNvPr>
          <p:cNvSpPr txBox="1"/>
          <p:nvPr/>
        </p:nvSpPr>
        <p:spPr>
          <a:xfrm>
            <a:off x="231420" y="915270"/>
            <a:ext cx="4187365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이중 선형 </a:t>
            </a:r>
            <a:r>
              <a:rPr lang="ko-KR" altLang="en-US" sz="2000" dirty="0" err="1">
                <a:latin typeface="+mj-ea"/>
                <a:ea typeface="+mj-ea"/>
              </a:rPr>
              <a:t>보간법</a:t>
            </a:r>
            <a:r>
              <a:rPr lang="en-US" altLang="ko-KR" sz="2000" baseline="30000" dirty="0">
                <a:latin typeface="+mj-ea"/>
                <a:ea typeface="+mj-ea"/>
              </a:rPr>
              <a:t>Bilinear interpolation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6C249A0-F0AB-3F68-C139-8A26A93EA610}"/>
              </a:ext>
            </a:extLst>
          </p:cNvPr>
          <p:cNvSpPr txBox="1"/>
          <p:nvPr/>
        </p:nvSpPr>
        <p:spPr>
          <a:xfrm>
            <a:off x="5352708" y="6004446"/>
            <a:ext cx="15135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Bilinear Interpolation</a:t>
            </a:r>
            <a:endParaRPr lang="ko-KR" altLang="en-US" sz="10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80FB0D-A3FC-83A3-0CD7-41C43AAE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19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705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104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</a:rPr>
              <a:t>SDD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0" y="1441715"/>
            <a:ext cx="11357596" cy="2600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객체 탐지와 같은 컴퓨터 비전 작업을 수행하기 위한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 모델임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이미지 내의 객체를 감지하기 위해 이미지의 다양한 위치에서 여러 개의 경계 상자를 예측함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이를 </a:t>
            </a:r>
            <a:r>
              <a:rPr lang="ko-KR" altLang="en-US" sz="1600" b="1" dirty="0">
                <a:latin typeface="+mn-ea"/>
              </a:rPr>
              <a:t>멀티 박스 탐지</a:t>
            </a:r>
            <a:r>
              <a:rPr lang="en-US" altLang="ko-KR" sz="1600" b="1" baseline="30000" dirty="0">
                <a:latin typeface="+mn-ea"/>
              </a:rPr>
              <a:t>Multi-box Detection)</a:t>
            </a:r>
            <a:r>
              <a:rPr lang="ko-KR" altLang="en-US" sz="1600" dirty="0">
                <a:latin typeface="+mn-ea"/>
              </a:rPr>
              <a:t>이라고 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멀티 박스 탐지는 </a:t>
            </a:r>
            <a:r>
              <a:rPr lang="ko-KR" altLang="en-US" sz="1600" b="1" dirty="0">
                <a:solidFill>
                  <a:srgbClr val="8AA7DA"/>
                </a:solidFill>
                <a:latin typeface="+mn-ea"/>
              </a:rPr>
              <a:t>이미지에서 사전 정의된 경계상자를 설정하고</a:t>
            </a:r>
            <a:r>
              <a:rPr lang="en-US" altLang="ko-KR" sz="1600" b="1" dirty="0">
                <a:solidFill>
                  <a:srgbClr val="8AA7DA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rgbClr val="8AA7DA"/>
                </a:solidFill>
                <a:latin typeface="+mn-ea"/>
              </a:rPr>
              <a:t>안에 객체가 존재하는지를 예측하여 객체를 인식</a:t>
            </a:r>
            <a:r>
              <a:rPr lang="ko-KR" altLang="en-US" sz="1600" dirty="0">
                <a:latin typeface="+mn-ea"/>
              </a:rPr>
              <a:t>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예측된 경계상자는 </a:t>
            </a:r>
            <a:r>
              <a:rPr lang="ko-KR" altLang="en-US" sz="1600" b="1" dirty="0">
                <a:solidFill>
                  <a:srgbClr val="8AA7DA"/>
                </a:solidFill>
                <a:latin typeface="+mn-ea"/>
              </a:rPr>
              <a:t>객체의 위치와 크기를 나타내며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예측된 경계상자와 실제 객체 간의 </a:t>
            </a:r>
            <a:r>
              <a:rPr lang="en-US" altLang="ko-KR" sz="1600" b="1" dirty="0" err="1">
                <a:solidFill>
                  <a:srgbClr val="8AA7DA"/>
                </a:solidFill>
                <a:latin typeface="+mn-ea"/>
              </a:rPr>
              <a:t>IoU</a:t>
            </a:r>
            <a:r>
              <a:rPr lang="ko-KR" altLang="en-US" sz="1600" dirty="0">
                <a:latin typeface="+mn-ea"/>
              </a:rPr>
              <a:t>를 계산해 객체의 존재여부를 판단함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일정 이상의 </a:t>
            </a:r>
            <a:r>
              <a:rPr lang="en-US" altLang="ko-KR" sz="1600" dirty="0" err="1">
                <a:latin typeface="+mn-ea"/>
              </a:rPr>
              <a:t>IoU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값을 가지는 경계 상자를 </a:t>
            </a:r>
            <a:r>
              <a:rPr lang="en-US" altLang="ko-KR" sz="1600" b="1" dirty="0">
                <a:latin typeface="+mn-ea"/>
              </a:rPr>
              <a:t>Positive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그렇지 않은 경계 상자를 </a:t>
            </a:r>
            <a:r>
              <a:rPr lang="en-US" altLang="ko-KR" sz="1600" b="1" dirty="0">
                <a:latin typeface="+mn-ea"/>
              </a:rPr>
              <a:t>Negative</a:t>
            </a:r>
            <a:r>
              <a:rPr lang="ko-KR" altLang="en-US" sz="1600" dirty="0">
                <a:latin typeface="+mn-ea"/>
              </a:rPr>
              <a:t>로 레이블링 해 학습함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3748142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 err="1">
                <a:latin typeface="+mj-ea"/>
                <a:ea typeface="+mj-ea"/>
              </a:rPr>
              <a:t>SDD</a:t>
            </a:r>
            <a:r>
              <a:rPr lang="en-US" altLang="ko-KR" sz="2000" baseline="30000" dirty="0" err="1">
                <a:latin typeface="+mj-ea"/>
                <a:ea typeface="+mj-ea"/>
              </a:rPr>
              <a:t>Single</a:t>
            </a:r>
            <a:r>
              <a:rPr lang="en-US" altLang="ko-KR" sz="2000" baseline="30000" dirty="0">
                <a:latin typeface="+mj-ea"/>
                <a:ea typeface="+mj-ea"/>
              </a:rPr>
              <a:t> Shot </a:t>
            </a:r>
            <a:r>
              <a:rPr lang="en-US" altLang="ko-KR" sz="2000" baseline="30000" dirty="0" err="1">
                <a:latin typeface="+mj-ea"/>
                <a:ea typeface="+mj-ea"/>
              </a:rPr>
              <a:t>MultiBox</a:t>
            </a:r>
            <a:r>
              <a:rPr lang="en-US" altLang="ko-KR" sz="2000" baseline="30000" dirty="0">
                <a:latin typeface="+mj-ea"/>
                <a:ea typeface="+mj-ea"/>
              </a:rPr>
              <a:t> Detector</a:t>
            </a:r>
            <a:endParaRPr lang="en-US" altLang="ko-KR" sz="2000" dirty="0">
              <a:latin typeface="+mj-ea"/>
              <a:ea typeface="+mj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46EEB23-140B-EBE8-1DA2-F6F4EA981587}"/>
              </a:ext>
            </a:extLst>
          </p:cNvPr>
          <p:cNvGrpSpPr/>
          <p:nvPr/>
        </p:nvGrpSpPr>
        <p:grpSpPr>
          <a:xfrm>
            <a:off x="3352800" y="4042107"/>
            <a:ext cx="5486400" cy="1302185"/>
            <a:chOff x="2927927" y="4316506"/>
            <a:chExt cx="5486400" cy="130218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D6572B5-1DFD-252F-DA03-B4CE9EA4BAEE}"/>
                </a:ext>
              </a:extLst>
            </p:cNvPr>
            <p:cNvGrpSpPr/>
            <p:nvPr/>
          </p:nvGrpSpPr>
          <p:grpSpPr>
            <a:xfrm>
              <a:off x="3236449" y="4415124"/>
              <a:ext cx="4726451" cy="1115503"/>
              <a:chOff x="2626849" y="4770310"/>
              <a:chExt cx="4726451" cy="1115503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B1825856-3CC6-0967-7824-78116A0F0B2F}"/>
                  </a:ext>
                </a:extLst>
              </p:cNvPr>
              <p:cNvGrpSpPr/>
              <p:nvPr/>
            </p:nvGrpSpPr>
            <p:grpSpPr>
              <a:xfrm>
                <a:off x="6816062" y="5410495"/>
                <a:ext cx="482810" cy="475318"/>
                <a:chOff x="3958722" y="4248150"/>
                <a:chExt cx="1969624" cy="1988837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89FAAD1D-21EB-9E8B-BE4A-6D05A6766A1A}"/>
                    </a:ext>
                  </a:extLst>
                </p:cNvPr>
                <p:cNvSpPr/>
                <p:nvPr/>
              </p:nvSpPr>
              <p:spPr>
                <a:xfrm>
                  <a:off x="3958722" y="4248150"/>
                  <a:ext cx="1603876" cy="160388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C0BA632A-2FB1-EEF8-7710-E45AF17BEECF}"/>
                    </a:ext>
                  </a:extLst>
                </p:cNvPr>
                <p:cNvSpPr/>
                <p:nvPr/>
              </p:nvSpPr>
              <p:spPr>
                <a:xfrm>
                  <a:off x="4324470" y="4633107"/>
                  <a:ext cx="1603876" cy="160388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BC293A8-DF14-2485-8D8F-713D57410587}"/>
                  </a:ext>
                </a:extLst>
              </p:cNvPr>
              <p:cNvGrpSpPr/>
              <p:nvPr/>
            </p:nvGrpSpPr>
            <p:grpSpPr>
              <a:xfrm>
                <a:off x="6816062" y="4770310"/>
                <a:ext cx="470727" cy="475318"/>
                <a:chOff x="6787647" y="4248150"/>
                <a:chExt cx="1969624" cy="1988837"/>
              </a:xfrm>
            </p:grpSpPr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BB5F378D-26DB-057A-FDE2-FE191E6EDD50}"/>
                    </a:ext>
                  </a:extLst>
                </p:cNvPr>
                <p:cNvSpPr/>
                <p:nvPr/>
              </p:nvSpPr>
              <p:spPr>
                <a:xfrm>
                  <a:off x="6787647" y="4248150"/>
                  <a:ext cx="1603877" cy="1603880"/>
                </a:xfrm>
                <a:prstGeom prst="rect">
                  <a:avLst/>
                </a:prstGeom>
                <a:noFill/>
                <a:ln w="12700"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BC83BAD-189D-84BA-8F5A-AA2C5499A2ED}"/>
                    </a:ext>
                  </a:extLst>
                </p:cNvPr>
                <p:cNvSpPr/>
                <p:nvPr/>
              </p:nvSpPr>
              <p:spPr>
                <a:xfrm>
                  <a:off x="7153394" y="4633107"/>
                  <a:ext cx="1603877" cy="1603880"/>
                </a:xfrm>
                <a:prstGeom prst="rect">
                  <a:avLst/>
                </a:prstGeom>
                <a:noFill/>
                <a:ln w="12700"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A9B64EB4-EE7E-B224-7108-72CE4F857E4E}"/>
                    </a:ext>
                  </a:extLst>
                </p:cNvPr>
                <p:cNvSpPr/>
                <p:nvPr/>
              </p:nvSpPr>
              <p:spPr>
                <a:xfrm>
                  <a:off x="7153394" y="4633107"/>
                  <a:ext cx="1238131" cy="121891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/>
                    <a:t> </a:t>
                  </a:r>
                  <a:endParaRPr lang="ko-KR" altLang="en-US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6BF2ADA-1879-A50C-EA15-50813E537441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849" y="4825124"/>
                    <a:ext cx="4134786" cy="8592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𝐼𝑜𝑈</m:t>
                          </m:r>
                          <m:r>
                            <m:rPr>
                              <m:sty m:val="p"/>
                            </m:rPr>
                            <a:rPr lang="en-US" altLang="ko-KR" sz="1600" baseline="30000" smtClean="0">
                              <a:latin typeface="Cambria Math" panose="02040503050406030204" pitchFamily="18" charset="0"/>
                            </a:rPr>
                            <m:t>Intersection</m:t>
                          </m:r>
                          <m:r>
                            <a:rPr lang="en-US" altLang="ko-KR" sz="1600" baseline="3000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600" baseline="30000" smtClean="0">
                              <a:latin typeface="Cambria Math" panose="02040503050406030204" pitchFamily="18" charset="0"/>
                            </a:rPr>
                            <m:t>over</m:t>
                          </m:r>
                          <m:r>
                            <a:rPr lang="en-US" altLang="ko-KR" sz="1600" baseline="3000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600" baseline="30000" smtClean="0">
                              <a:latin typeface="Cambria Math" panose="02040503050406030204" pitchFamily="18" charset="0"/>
                            </a:rPr>
                            <m:t>Union</m:t>
                          </m:r>
                          <m: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𝐴𝑟𝑒𝑎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𝐼𝑛𝑡𝑒𝑟𝑠𝑒𝑐𝑡𝑖𝑜𝑛</m:t>
                              </m:r>
                            </m:num>
                            <m:den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𝐴𝑟𝑒𝑎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𝑈𝑛𝑖𝑜𝑛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16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B6230C28-A8F7-4A43-F1D6-D5BB0491DA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26849" y="4825124"/>
                    <a:ext cx="4134786" cy="85927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45F0388B-DBA8-C5D8-843B-040881170D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62725" y="5322785"/>
                <a:ext cx="7905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3F3C7E6-B6F1-5D39-C6A3-9EBF311598DF}"/>
                </a:ext>
              </a:extLst>
            </p:cNvPr>
            <p:cNvSpPr/>
            <p:nvPr/>
          </p:nvSpPr>
          <p:spPr>
            <a:xfrm>
              <a:off x="2927927" y="4316506"/>
              <a:ext cx="5486400" cy="1302185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2B5D7B-3521-1113-0188-0D24EC430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03103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066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FCN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B3332-6440-E6B2-97AE-358ACC18DD09}"/>
              </a:ext>
            </a:extLst>
          </p:cNvPr>
          <p:cNvSpPr txBox="1"/>
          <p:nvPr/>
        </p:nvSpPr>
        <p:spPr>
          <a:xfrm>
            <a:off x="231420" y="915270"/>
            <a:ext cx="4003019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전치 </a:t>
            </a:r>
            <a:r>
              <a:rPr lang="ko-KR" altLang="en-US" sz="2000" dirty="0" err="1">
                <a:latin typeface="+mj-ea"/>
                <a:ea typeface="+mj-ea"/>
              </a:rPr>
              <a:t>합성곱</a:t>
            </a:r>
            <a:r>
              <a:rPr lang="en-US" altLang="ko-KR" sz="2000" baseline="30000" dirty="0">
                <a:latin typeface="+mj-ea"/>
                <a:ea typeface="+mj-ea"/>
              </a:rPr>
              <a:t>Transposed Convolution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E15C7E-351A-C828-FEA3-84DC7F14D0C6}"/>
              </a:ext>
            </a:extLst>
          </p:cNvPr>
          <p:cNvSpPr txBox="1"/>
          <p:nvPr/>
        </p:nvSpPr>
        <p:spPr>
          <a:xfrm>
            <a:off x="522860" y="1422952"/>
            <a:ext cx="8985152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전치 </a:t>
            </a:r>
            <a:r>
              <a:rPr lang="ko-KR" altLang="en-US" sz="1600" dirty="0" err="1">
                <a:latin typeface="+mn-ea"/>
              </a:rPr>
              <a:t>합성곱은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b="1" dirty="0">
                <a:solidFill>
                  <a:srgbClr val="8AA7DA"/>
                </a:solidFill>
                <a:latin typeface="+mn-ea"/>
              </a:rPr>
              <a:t>입력에 패딩을 넣어 입력의 크기보다 큰 출력 값을 생성</a:t>
            </a:r>
            <a:r>
              <a:rPr lang="ko-KR" altLang="en-US" sz="1600" dirty="0">
                <a:latin typeface="+mn-ea"/>
              </a:rPr>
              <a:t>하는 합성곱 연산임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 연산은 일반적인 합성곱 연산과 동일하게 간격과 커널 크기를 설정해 출력 크기를 조절할 수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입력보다 큰 출력을 생성하기 때문에 업 샘플링을 위해 사용함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업 샘플링에 대한 최적의 방법을 찾기 위해 많은 연산이 필요하므로 </a:t>
            </a:r>
            <a:r>
              <a:rPr lang="ko-KR" altLang="en-US" sz="1600" b="1" dirty="0">
                <a:solidFill>
                  <a:srgbClr val="8AA7DA"/>
                </a:solidFill>
                <a:latin typeface="+mn-ea"/>
              </a:rPr>
              <a:t>높은 계산 비용을 요구함</a:t>
            </a: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51CC7A8-B149-2A7F-490A-9E56902C0601}"/>
              </a:ext>
            </a:extLst>
          </p:cNvPr>
          <p:cNvGrpSpPr/>
          <p:nvPr/>
        </p:nvGrpSpPr>
        <p:grpSpPr>
          <a:xfrm>
            <a:off x="8292273" y="2961450"/>
            <a:ext cx="3014357" cy="3011987"/>
            <a:chOff x="2452535" y="2726108"/>
            <a:chExt cx="3014357" cy="3011987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3F600D07-B810-C782-D3B5-BC7A5BA419AA}"/>
                </a:ext>
              </a:extLst>
            </p:cNvPr>
            <p:cNvGrpSpPr/>
            <p:nvPr/>
          </p:nvGrpSpPr>
          <p:grpSpPr>
            <a:xfrm>
              <a:off x="2452535" y="2726108"/>
              <a:ext cx="2856997" cy="3011987"/>
              <a:chOff x="3161195" y="2672785"/>
              <a:chExt cx="2856997" cy="3011987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D5D8220F-493E-8BE9-0B7E-EACFA78761C9}"/>
                  </a:ext>
                </a:extLst>
              </p:cNvPr>
              <p:cNvGrpSpPr/>
              <p:nvPr/>
            </p:nvGrpSpPr>
            <p:grpSpPr>
              <a:xfrm rot="541961">
                <a:off x="3161195" y="3460578"/>
                <a:ext cx="2856997" cy="2224194"/>
                <a:chOff x="9154933" y="2833060"/>
                <a:chExt cx="2629951" cy="2047438"/>
              </a:xfrm>
              <a:solidFill>
                <a:schemeClr val="bg1"/>
              </a:solidFill>
            </p:grpSpPr>
            <p:sp>
              <p:nvSpPr>
                <p:cNvPr id="72" name="평행 사변형 71">
                  <a:extLst>
                    <a:ext uri="{FF2B5EF4-FFF2-40B4-BE49-F238E27FC236}">
                      <a16:creationId xmlns:a16="http://schemas.microsoft.com/office/drawing/2014/main" id="{AC9E5075-072F-680B-59CA-934BAFA38197}"/>
                    </a:ext>
                  </a:extLst>
                </p:cNvPr>
                <p:cNvSpPr/>
                <p:nvPr/>
              </p:nvSpPr>
              <p:spPr>
                <a:xfrm rot="2127194">
                  <a:off x="10012087" y="3016063"/>
                  <a:ext cx="365760" cy="275008"/>
                </a:xfrm>
                <a:prstGeom prst="parallelogram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평행 사변형 72">
                  <a:extLst>
                    <a:ext uri="{FF2B5EF4-FFF2-40B4-BE49-F238E27FC236}">
                      <a16:creationId xmlns:a16="http://schemas.microsoft.com/office/drawing/2014/main" id="{4CE23143-A8A4-70FF-FE92-1AEF70AD0063}"/>
                    </a:ext>
                  </a:extLst>
                </p:cNvPr>
                <p:cNvSpPr/>
                <p:nvPr/>
              </p:nvSpPr>
              <p:spPr>
                <a:xfrm rot="2127194">
                  <a:off x="10251067" y="3186231"/>
                  <a:ext cx="365760" cy="275008"/>
                </a:xfrm>
                <a:prstGeom prst="parallelogram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평행 사변형 74">
                  <a:extLst>
                    <a:ext uri="{FF2B5EF4-FFF2-40B4-BE49-F238E27FC236}">
                      <a16:creationId xmlns:a16="http://schemas.microsoft.com/office/drawing/2014/main" id="{BDB8865F-4637-218F-8A26-349FB7C94721}"/>
                    </a:ext>
                  </a:extLst>
                </p:cNvPr>
                <p:cNvSpPr/>
                <p:nvPr/>
              </p:nvSpPr>
              <p:spPr>
                <a:xfrm rot="2127194">
                  <a:off x="9798258" y="3201406"/>
                  <a:ext cx="365760" cy="275008"/>
                </a:xfrm>
                <a:prstGeom prst="parallelogram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평행 사변형 75">
                  <a:extLst>
                    <a:ext uri="{FF2B5EF4-FFF2-40B4-BE49-F238E27FC236}">
                      <a16:creationId xmlns:a16="http://schemas.microsoft.com/office/drawing/2014/main" id="{75B8B8FA-2478-E1B5-4D49-4FF72AD74C94}"/>
                    </a:ext>
                  </a:extLst>
                </p:cNvPr>
                <p:cNvSpPr/>
                <p:nvPr/>
              </p:nvSpPr>
              <p:spPr>
                <a:xfrm rot="2127194">
                  <a:off x="10037237" y="3371575"/>
                  <a:ext cx="365760" cy="275008"/>
                </a:xfrm>
                <a:prstGeom prst="parallelogram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평행 사변형 78">
                  <a:extLst>
                    <a:ext uri="{FF2B5EF4-FFF2-40B4-BE49-F238E27FC236}">
                      <a16:creationId xmlns:a16="http://schemas.microsoft.com/office/drawing/2014/main" id="{54B3DF0A-151C-FE10-F606-7AAE0C543FA7}"/>
                    </a:ext>
                  </a:extLst>
                </p:cNvPr>
                <p:cNvSpPr/>
                <p:nvPr/>
              </p:nvSpPr>
              <p:spPr>
                <a:xfrm rot="2127194">
                  <a:off x="9586472" y="3383873"/>
                  <a:ext cx="365760" cy="275008"/>
                </a:xfrm>
                <a:prstGeom prst="parallelogram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평행 사변형 79">
                  <a:extLst>
                    <a:ext uri="{FF2B5EF4-FFF2-40B4-BE49-F238E27FC236}">
                      <a16:creationId xmlns:a16="http://schemas.microsoft.com/office/drawing/2014/main" id="{4843C147-A81D-D50A-EA34-A70127FDA8BE}"/>
                    </a:ext>
                  </a:extLst>
                </p:cNvPr>
                <p:cNvSpPr/>
                <p:nvPr/>
              </p:nvSpPr>
              <p:spPr>
                <a:xfrm rot="2127194">
                  <a:off x="9825451" y="3554041"/>
                  <a:ext cx="365760" cy="275008"/>
                </a:xfrm>
                <a:prstGeom prst="parallelogram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평행 사변형 82">
                  <a:extLst>
                    <a:ext uri="{FF2B5EF4-FFF2-40B4-BE49-F238E27FC236}">
                      <a16:creationId xmlns:a16="http://schemas.microsoft.com/office/drawing/2014/main" id="{432EEBB5-C746-29D1-5AC2-980A8CA1D66B}"/>
                    </a:ext>
                  </a:extLst>
                </p:cNvPr>
                <p:cNvSpPr/>
                <p:nvPr/>
              </p:nvSpPr>
              <p:spPr>
                <a:xfrm rot="2127194">
                  <a:off x="9372642" y="3569216"/>
                  <a:ext cx="365760" cy="275008"/>
                </a:xfrm>
                <a:prstGeom prst="parallelogram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평행 사변형 89">
                  <a:extLst>
                    <a:ext uri="{FF2B5EF4-FFF2-40B4-BE49-F238E27FC236}">
                      <a16:creationId xmlns:a16="http://schemas.microsoft.com/office/drawing/2014/main" id="{9EF7BE21-44BA-6F6E-84E2-FEC7F9CB3A4F}"/>
                    </a:ext>
                  </a:extLst>
                </p:cNvPr>
                <p:cNvSpPr/>
                <p:nvPr/>
              </p:nvSpPr>
              <p:spPr>
                <a:xfrm rot="2127194">
                  <a:off x="9611622" y="3739384"/>
                  <a:ext cx="365760" cy="275008"/>
                </a:xfrm>
                <a:prstGeom prst="parallelogram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평행 사변형 90">
                  <a:extLst>
                    <a:ext uri="{FF2B5EF4-FFF2-40B4-BE49-F238E27FC236}">
                      <a16:creationId xmlns:a16="http://schemas.microsoft.com/office/drawing/2014/main" id="{CBAD0112-1C89-2776-9DFD-CB085E6A6DB2}"/>
                    </a:ext>
                  </a:extLst>
                </p:cNvPr>
                <p:cNvSpPr/>
                <p:nvPr/>
              </p:nvSpPr>
              <p:spPr>
                <a:xfrm rot="2127194">
                  <a:off x="10489280" y="3355854"/>
                  <a:ext cx="365760" cy="275008"/>
                </a:xfrm>
                <a:prstGeom prst="parallelogram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평행 사변형 91">
                  <a:extLst>
                    <a:ext uri="{FF2B5EF4-FFF2-40B4-BE49-F238E27FC236}">
                      <a16:creationId xmlns:a16="http://schemas.microsoft.com/office/drawing/2014/main" id="{BD0B863A-C456-94E4-7294-657BE9B62171}"/>
                    </a:ext>
                  </a:extLst>
                </p:cNvPr>
                <p:cNvSpPr/>
                <p:nvPr/>
              </p:nvSpPr>
              <p:spPr>
                <a:xfrm rot="2127194">
                  <a:off x="10731340" y="3523814"/>
                  <a:ext cx="365760" cy="275008"/>
                </a:xfrm>
                <a:prstGeom prst="parallelogram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평행 사변형 92">
                  <a:extLst>
                    <a:ext uri="{FF2B5EF4-FFF2-40B4-BE49-F238E27FC236}">
                      <a16:creationId xmlns:a16="http://schemas.microsoft.com/office/drawing/2014/main" id="{9F44E41F-B82F-8D37-2809-7A5937F73864}"/>
                    </a:ext>
                  </a:extLst>
                </p:cNvPr>
                <p:cNvSpPr/>
                <p:nvPr/>
              </p:nvSpPr>
              <p:spPr>
                <a:xfrm rot="2127194">
                  <a:off x="10275451" y="3541198"/>
                  <a:ext cx="365760" cy="275008"/>
                </a:xfrm>
                <a:prstGeom prst="parallelogram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평행 사변형 93">
                  <a:extLst>
                    <a:ext uri="{FF2B5EF4-FFF2-40B4-BE49-F238E27FC236}">
                      <a16:creationId xmlns:a16="http://schemas.microsoft.com/office/drawing/2014/main" id="{258089E8-CFB2-8579-99F4-7A2164292265}"/>
                    </a:ext>
                  </a:extLst>
                </p:cNvPr>
                <p:cNvSpPr/>
                <p:nvPr/>
              </p:nvSpPr>
              <p:spPr>
                <a:xfrm rot="2127194">
                  <a:off x="10517513" y="3709160"/>
                  <a:ext cx="365760" cy="275008"/>
                </a:xfrm>
                <a:prstGeom prst="parallelogram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평행 사변형 94">
                  <a:extLst>
                    <a:ext uri="{FF2B5EF4-FFF2-40B4-BE49-F238E27FC236}">
                      <a16:creationId xmlns:a16="http://schemas.microsoft.com/office/drawing/2014/main" id="{3D347EA4-65BD-A9D1-5E7B-2B2BDA3CD324}"/>
                    </a:ext>
                  </a:extLst>
                </p:cNvPr>
                <p:cNvSpPr/>
                <p:nvPr/>
              </p:nvSpPr>
              <p:spPr>
                <a:xfrm rot="2127194">
                  <a:off x="10063665" y="3723664"/>
                  <a:ext cx="365760" cy="275008"/>
                </a:xfrm>
                <a:prstGeom prst="parallelogram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평행 사변형 95">
                  <a:extLst>
                    <a:ext uri="{FF2B5EF4-FFF2-40B4-BE49-F238E27FC236}">
                      <a16:creationId xmlns:a16="http://schemas.microsoft.com/office/drawing/2014/main" id="{4C0F69EC-D34A-E487-BDB1-A40F6D00F24E}"/>
                    </a:ext>
                  </a:extLst>
                </p:cNvPr>
                <p:cNvSpPr/>
                <p:nvPr/>
              </p:nvSpPr>
              <p:spPr>
                <a:xfrm rot="2127194">
                  <a:off x="10305726" y="3891628"/>
                  <a:ext cx="365760" cy="275008"/>
                </a:xfrm>
                <a:prstGeom prst="parallelogram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평행 사변형 96">
                  <a:extLst>
                    <a:ext uri="{FF2B5EF4-FFF2-40B4-BE49-F238E27FC236}">
                      <a16:creationId xmlns:a16="http://schemas.microsoft.com/office/drawing/2014/main" id="{86DD7528-8736-53B9-AB5A-6950756F8DB5}"/>
                    </a:ext>
                  </a:extLst>
                </p:cNvPr>
                <p:cNvSpPr/>
                <p:nvPr/>
              </p:nvSpPr>
              <p:spPr>
                <a:xfrm rot="2127194">
                  <a:off x="9849835" y="3909007"/>
                  <a:ext cx="365760" cy="275008"/>
                </a:xfrm>
                <a:prstGeom prst="parallelogram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평행 사변형 97">
                  <a:extLst>
                    <a:ext uri="{FF2B5EF4-FFF2-40B4-BE49-F238E27FC236}">
                      <a16:creationId xmlns:a16="http://schemas.microsoft.com/office/drawing/2014/main" id="{F63FF54E-1D9D-A51B-2436-86186278A248}"/>
                    </a:ext>
                  </a:extLst>
                </p:cNvPr>
                <p:cNvSpPr/>
                <p:nvPr/>
              </p:nvSpPr>
              <p:spPr>
                <a:xfrm rot="2127194">
                  <a:off x="10088815" y="4079175"/>
                  <a:ext cx="365760" cy="275008"/>
                </a:xfrm>
                <a:prstGeom prst="parallelogram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평행 사변형 99">
                  <a:extLst>
                    <a:ext uri="{FF2B5EF4-FFF2-40B4-BE49-F238E27FC236}">
                      <a16:creationId xmlns:a16="http://schemas.microsoft.com/office/drawing/2014/main" id="{FDF1912F-E639-C42E-6244-2CF9B698EED2}"/>
                    </a:ext>
                  </a:extLst>
                </p:cNvPr>
                <p:cNvSpPr/>
                <p:nvPr/>
              </p:nvSpPr>
              <p:spPr>
                <a:xfrm rot="2127194">
                  <a:off x="9154933" y="3751797"/>
                  <a:ext cx="365760" cy="275008"/>
                </a:xfrm>
                <a:prstGeom prst="parallelogram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평행 사변형 100">
                  <a:extLst>
                    <a:ext uri="{FF2B5EF4-FFF2-40B4-BE49-F238E27FC236}">
                      <a16:creationId xmlns:a16="http://schemas.microsoft.com/office/drawing/2014/main" id="{E9DF3C3A-A392-581C-75C9-EDB143F42EEE}"/>
                    </a:ext>
                  </a:extLst>
                </p:cNvPr>
                <p:cNvSpPr/>
                <p:nvPr/>
              </p:nvSpPr>
              <p:spPr>
                <a:xfrm rot="2127194">
                  <a:off x="9393912" y="3921965"/>
                  <a:ext cx="365760" cy="275008"/>
                </a:xfrm>
                <a:prstGeom prst="parallelogram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평행 사변형 101">
                  <a:extLst>
                    <a:ext uri="{FF2B5EF4-FFF2-40B4-BE49-F238E27FC236}">
                      <a16:creationId xmlns:a16="http://schemas.microsoft.com/office/drawing/2014/main" id="{4C2FD4E3-D798-F661-5905-7F3A19D8A0BA}"/>
                    </a:ext>
                  </a:extLst>
                </p:cNvPr>
                <p:cNvSpPr/>
                <p:nvPr/>
              </p:nvSpPr>
              <p:spPr>
                <a:xfrm rot="2127194">
                  <a:off x="9632126" y="4091588"/>
                  <a:ext cx="365760" cy="275008"/>
                </a:xfrm>
                <a:prstGeom prst="parallelogram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평행 사변형 102">
                  <a:extLst>
                    <a:ext uri="{FF2B5EF4-FFF2-40B4-BE49-F238E27FC236}">
                      <a16:creationId xmlns:a16="http://schemas.microsoft.com/office/drawing/2014/main" id="{B26AFBE0-557A-07F2-91DA-9D45E2D7D2EB}"/>
                    </a:ext>
                  </a:extLst>
                </p:cNvPr>
                <p:cNvSpPr/>
                <p:nvPr/>
              </p:nvSpPr>
              <p:spPr>
                <a:xfrm rot="2127194">
                  <a:off x="9871105" y="4261756"/>
                  <a:ext cx="365760" cy="275008"/>
                </a:xfrm>
                <a:prstGeom prst="parallelogram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평행 사변형 107">
                  <a:extLst>
                    <a:ext uri="{FF2B5EF4-FFF2-40B4-BE49-F238E27FC236}">
                      <a16:creationId xmlns:a16="http://schemas.microsoft.com/office/drawing/2014/main" id="{EFEE4DA8-BFB4-8F94-B9E6-4EA52EA01DEC}"/>
                    </a:ext>
                  </a:extLst>
                </p:cNvPr>
                <p:cNvSpPr/>
                <p:nvPr/>
              </p:nvSpPr>
              <p:spPr>
                <a:xfrm rot="2127194">
                  <a:off x="10224826" y="2833060"/>
                  <a:ext cx="365760" cy="275008"/>
                </a:xfrm>
                <a:prstGeom prst="parallelogram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평행 사변형 108">
                  <a:extLst>
                    <a:ext uri="{FF2B5EF4-FFF2-40B4-BE49-F238E27FC236}">
                      <a16:creationId xmlns:a16="http://schemas.microsoft.com/office/drawing/2014/main" id="{2ED108C1-0C5C-A2FB-AACE-60493BF56330}"/>
                    </a:ext>
                  </a:extLst>
                </p:cNvPr>
                <p:cNvSpPr/>
                <p:nvPr/>
              </p:nvSpPr>
              <p:spPr>
                <a:xfrm rot="2127194">
                  <a:off x="10463805" y="3003229"/>
                  <a:ext cx="365760" cy="275008"/>
                </a:xfrm>
                <a:prstGeom prst="parallelogram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평행 사변형 111">
                  <a:extLst>
                    <a:ext uri="{FF2B5EF4-FFF2-40B4-BE49-F238E27FC236}">
                      <a16:creationId xmlns:a16="http://schemas.microsoft.com/office/drawing/2014/main" id="{763ECB1D-3C57-D4B1-A008-548E312BFB07}"/>
                    </a:ext>
                  </a:extLst>
                </p:cNvPr>
                <p:cNvSpPr/>
                <p:nvPr/>
              </p:nvSpPr>
              <p:spPr>
                <a:xfrm rot="2127194">
                  <a:off x="10702019" y="3172852"/>
                  <a:ext cx="365760" cy="275008"/>
                </a:xfrm>
                <a:prstGeom prst="parallelogram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평행 사변형 112">
                  <a:extLst>
                    <a:ext uri="{FF2B5EF4-FFF2-40B4-BE49-F238E27FC236}">
                      <a16:creationId xmlns:a16="http://schemas.microsoft.com/office/drawing/2014/main" id="{835D9405-2908-6BA7-07E9-457B39E5DE48}"/>
                    </a:ext>
                  </a:extLst>
                </p:cNvPr>
                <p:cNvSpPr/>
                <p:nvPr/>
              </p:nvSpPr>
              <p:spPr>
                <a:xfrm rot="2127194">
                  <a:off x="10940998" y="3343020"/>
                  <a:ext cx="365760" cy="275008"/>
                </a:xfrm>
                <a:prstGeom prst="parallelogram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평행 사변형 113">
                  <a:extLst>
                    <a:ext uri="{FF2B5EF4-FFF2-40B4-BE49-F238E27FC236}">
                      <a16:creationId xmlns:a16="http://schemas.microsoft.com/office/drawing/2014/main" id="{87CCA303-3B3B-CD91-DAA7-82EFD396B8E7}"/>
                    </a:ext>
                  </a:extLst>
                </p:cNvPr>
                <p:cNvSpPr/>
                <p:nvPr/>
              </p:nvSpPr>
              <p:spPr>
                <a:xfrm rot="2127194">
                  <a:off x="10970488" y="3697382"/>
                  <a:ext cx="365760" cy="275008"/>
                </a:xfrm>
                <a:prstGeom prst="parallelogram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평행 사변형 114">
                  <a:extLst>
                    <a:ext uri="{FF2B5EF4-FFF2-40B4-BE49-F238E27FC236}">
                      <a16:creationId xmlns:a16="http://schemas.microsoft.com/office/drawing/2014/main" id="{6464B5B4-3BC5-C7D0-4A83-1178E5F2609F}"/>
                    </a:ext>
                  </a:extLst>
                </p:cNvPr>
                <p:cNvSpPr/>
                <p:nvPr/>
              </p:nvSpPr>
              <p:spPr>
                <a:xfrm rot="2127194">
                  <a:off x="11206385" y="3869756"/>
                  <a:ext cx="365760" cy="275008"/>
                </a:xfrm>
                <a:prstGeom prst="parallelogram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평행 사변형 115">
                  <a:extLst>
                    <a:ext uri="{FF2B5EF4-FFF2-40B4-BE49-F238E27FC236}">
                      <a16:creationId xmlns:a16="http://schemas.microsoft.com/office/drawing/2014/main" id="{23F7174C-69E4-0B8C-5ACB-79192A5CABD3}"/>
                    </a:ext>
                  </a:extLst>
                </p:cNvPr>
                <p:cNvSpPr/>
                <p:nvPr/>
              </p:nvSpPr>
              <p:spPr>
                <a:xfrm rot="2127194">
                  <a:off x="10756659" y="3882725"/>
                  <a:ext cx="365760" cy="275008"/>
                </a:xfrm>
                <a:prstGeom prst="parallelogram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평행 사변형 116">
                  <a:extLst>
                    <a:ext uri="{FF2B5EF4-FFF2-40B4-BE49-F238E27FC236}">
                      <a16:creationId xmlns:a16="http://schemas.microsoft.com/office/drawing/2014/main" id="{BE987E6A-7FA6-F766-F44D-55063EC8B40D}"/>
                    </a:ext>
                  </a:extLst>
                </p:cNvPr>
                <p:cNvSpPr/>
                <p:nvPr/>
              </p:nvSpPr>
              <p:spPr>
                <a:xfrm rot="2127194">
                  <a:off x="10992556" y="4055100"/>
                  <a:ext cx="365760" cy="275008"/>
                </a:xfrm>
                <a:prstGeom prst="parallelogram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평행 사변형 117">
                  <a:extLst>
                    <a:ext uri="{FF2B5EF4-FFF2-40B4-BE49-F238E27FC236}">
                      <a16:creationId xmlns:a16="http://schemas.microsoft.com/office/drawing/2014/main" id="{CCF5B9EF-6BFF-43D9-9F47-753FF369FC01}"/>
                    </a:ext>
                  </a:extLst>
                </p:cNvPr>
                <p:cNvSpPr/>
                <p:nvPr/>
              </p:nvSpPr>
              <p:spPr>
                <a:xfrm rot="2127194">
                  <a:off x="10544873" y="4065192"/>
                  <a:ext cx="365760" cy="275008"/>
                </a:xfrm>
                <a:prstGeom prst="parallelogram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평행 사변형 118">
                  <a:extLst>
                    <a:ext uri="{FF2B5EF4-FFF2-40B4-BE49-F238E27FC236}">
                      <a16:creationId xmlns:a16="http://schemas.microsoft.com/office/drawing/2014/main" id="{365B5BAB-AA72-052D-01DD-FA662350ED30}"/>
                    </a:ext>
                  </a:extLst>
                </p:cNvPr>
                <p:cNvSpPr/>
                <p:nvPr/>
              </p:nvSpPr>
              <p:spPr>
                <a:xfrm rot="2127194">
                  <a:off x="10780770" y="4237566"/>
                  <a:ext cx="365760" cy="275008"/>
                </a:xfrm>
                <a:prstGeom prst="parallelogram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평행 사변형 119">
                  <a:extLst>
                    <a:ext uri="{FF2B5EF4-FFF2-40B4-BE49-F238E27FC236}">
                      <a16:creationId xmlns:a16="http://schemas.microsoft.com/office/drawing/2014/main" id="{107D045D-657A-BD28-AB86-0C67D29FDD4B}"/>
                    </a:ext>
                  </a:extLst>
                </p:cNvPr>
                <p:cNvSpPr/>
                <p:nvPr/>
              </p:nvSpPr>
              <p:spPr>
                <a:xfrm rot="2127194">
                  <a:off x="10327961" y="4252741"/>
                  <a:ext cx="365760" cy="275008"/>
                </a:xfrm>
                <a:prstGeom prst="parallelogram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평행 사변형 120">
                  <a:extLst>
                    <a:ext uri="{FF2B5EF4-FFF2-40B4-BE49-F238E27FC236}">
                      <a16:creationId xmlns:a16="http://schemas.microsoft.com/office/drawing/2014/main" id="{5E4CD2E9-16D1-4607-4F99-0DD462306CC7}"/>
                    </a:ext>
                  </a:extLst>
                </p:cNvPr>
                <p:cNvSpPr/>
                <p:nvPr/>
              </p:nvSpPr>
              <p:spPr>
                <a:xfrm rot="2127194">
                  <a:off x="10566941" y="4422909"/>
                  <a:ext cx="365760" cy="275008"/>
                </a:xfrm>
                <a:prstGeom prst="parallelogram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평행 사변형 121">
                  <a:extLst>
                    <a:ext uri="{FF2B5EF4-FFF2-40B4-BE49-F238E27FC236}">
                      <a16:creationId xmlns:a16="http://schemas.microsoft.com/office/drawing/2014/main" id="{E027D203-8FD8-5957-85B0-A6E4A88BD739}"/>
                    </a:ext>
                  </a:extLst>
                </p:cNvPr>
                <p:cNvSpPr/>
                <p:nvPr/>
              </p:nvSpPr>
              <p:spPr>
                <a:xfrm rot="2127194">
                  <a:off x="10110252" y="4435322"/>
                  <a:ext cx="365760" cy="275008"/>
                </a:xfrm>
                <a:prstGeom prst="parallelogram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평행 사변형 122">
                  <a:extLst>
                    <a:ext uri="{FF2B5EF4-FFF2-40B4-BE49-F238E27FC236}">
                      <a16:creationId xmlns:a16="http://schemas.microsoft.com/office/drawing/2014/main" id="{7D85FD36-13EF-6EF6-4150-DD66D7D38416}"/>
                    </a:ext>
                  </a:extLst>
                </p:cNvPr>
                <p:cNvSpPr/>
                <p:nvPr/>
              </p:nvSpPr>
              <p:spPr>
                <a:xfrm rot="2127194">
                  <a:off x="10349231" y="4605490"/>
                  <a:ext cx="365760" cy="275008"/>
                </a:xfrm>
                <a:prstGeom prst="parallelogram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평행 사변형 125">
                  <a:extLst>
                    <a:ext uri="{FF2B5EF4-FFF2-40B4-BE49-F238E27FC236}">
                      <a16:creationId xmlns:a16="http://schemas.microsoft.com/office/drawing/2014/main" id="{24ED84B1-5D54-3E49-8650-1429E3618355}"/>
                    </a:ext>
                  </a:extLst>
                </p:cNvPr>
                <p:cNvSpPr/>
                <p:nvPr/>
              </p:nvSpPr>
              <p:spPr>
                <a:xfrm rot="2127194">
                  <a:off x="11180145" y="3516586"/>
                  <a:ext cx="365760" cy="275008"/>
                </a:xfrm>
                <a:prstGeom prst="parallelogram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평행 사변형 126">
                  <a:extLst>
                    <a:ext uri="{FF2B5EF4-FFF2-40B4-BE49-F238E27FC236}">
                      <a16:creationId xmlns:a16="http://schemas.microsoft.com/office/drawing/2014/main" id="{12492A6C-C802-C58C-0957-0058C46EABFA}"/>
                    </a:ext>
                  </a:extLst>
                </p:cNvPr>
                <p:cNvSpPr/>
                <p:nvPr/>
              </p:nvSpPr>
              <p:spPr>
                <a:xfrm rot="2127194">
                  <a:off x="11419124" y="3686754"/>
                  <a:ext cx="365760" cy="275008"/>
                </a:xfrm>
                <a:prstGeom prst="parallelogram">
                  <a:avLst/>
                </a:prstGeom>
                <a:grp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B35CF580-8F87-E8BC-FB5E-4D522AC3B8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6605" y="3756011"/>
                <a:ext cx="284390" cy="16417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43FB0A54-3F67-91F3-9536-F8B69072C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6531" y="3609490"/>
                <a:ext cx="819099" cy="13155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C6E6B6CF-74E2-6383-779D-5BBF6592246D}"/>
                  </a:ext>
                </a:extLst>
              </p:cNvPr>
              <p:cNvCxnSpPr>
                <a:cxnSpLocks/>
                <a:stCxn id="64" idx="0"/>
              </p:cNvCxnSpPr>
              <p:nvPr/>
            </p:nvCxnSpPr>
            <p:spPr>
              <a:xfrm flipH="1">
                <a:off x="4371369" y="3653926"/>
                <a:ext cx="247554" cy="111504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2E2B2D35-55DE-8016-536C-A287B71EE5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2676" y="3352547"/>
                <a:ext cx="371248" cy="8906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22EFC37-ABB4-69D2-6AA1-0A6B5A66F5FC}"/>
                  </a:ext>
                </a:extLst>
              </p:cNvPr>
              <p:cNvGrpSpPr/>
              <p:nvPr/>
            </p:nvGrpSpPr>
            <p:grpSpPr>
              <a:xfrm rot="2669155">
                <a:off x="3845646" y="2672785"/>
                <a:ext cx="1444977" cy="1096503"/>
                <a:chOff x="5686419" y="3429000"/>
                <a:chExt cx="1444977" cy="1096503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sp>
              <p:nvSpPr>
                <p:cNvPr id="36" name="평행 사변형 35">
                  <a:extLst>
                    <a:ext uri="{FF2B5EF4-FFF2-40B4-BE49-F238E27FC236}">
                      <a16:creationId xmlns:a16="http://schemas.microsoft.com/office/drawing/2014/main" id="{8ADF7AEA-C0A1-C6E5-0819-698D545479BF}"/>
                    </a:ext>
                  </a:extLst>
                </p:cNvPr>
                <p:cNvSpPr/>
                <p:nvPr/>
              </p:nvSpPr>
              <p:spPr>
                <a:xfrm>
                  <a:off x="5886454" y="3429000"/>
                  <a:ext cx="365760" cy="275008"/>
                </a:xfrm>
                <a:prstGeom prst="parallelogram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평행 사변형 36">
                  <a:extLst>
                    <a:ext uri="{FF2B5EF4-FFF2-40B4-BE49-F238E27FC236}">
                      <a16:creationId xmlns:a16="http://schemas.microsoft.com/office/drawing/2014/main" id="{64749387-DDBB-D3B8-D0D8-5B5D11FE98A9}"/>
                    </a:ext>
                  </a:extLst>
                </p:cNvPr>
                <p:cNvSpPr/>
                <p:nvPr/>
              </p:nvSpPr>
              <p:spPr>
                <a:xfrm>
                  <a:off x="6179828" y="3429000"/>
                  <a:ext cx="365760" cy="275008"/>
                </a:xfrm>
                <a:prstGeom prst="parallelogram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평행 사변형 38">
                  <a:extLst>
                    <a:ext uri="{FF2B5EF4-FFF2-40B4-BE49-F238E27FC236}">
                      <a16:creationId xmlns:a16="http://schemas.microsoft.com/office/drawing/2014/main" id="{3BB2682E-78C6-4707-C6DE-9C058359451A}"/>
                    </a:ext>
                  </a:extLst>
                </p:cNvPr>
                <p:cNvSpPr/>
                <p:nvPr/>
              </p:nvSpPr>
              <p:spPr>
                <a:xfrm>
                  <a:off x="5819777" y="3704008"/>
                  <a:ext cx="365760" cy="275008"/>
                </a:xfrm>
                <a:prstGeom prst="parallelogram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평행 사변형 41">
                  <a:extLst>
                    <a:ext uri="{FF2B5EF4-FFF2-40B4-BE49-F238E27FC236}">
                      <a16:creationId xmlns:a16="http://schemas.microsoft.com/office/drawing/2014/main" id="{CDA382B7-2632-304F-0138-0D698BDC769A}"/>
                    </a:ext>
                  </a:extLst>
                </p:cNvPr>
                <p:cNvSpPr/>
                <p:nvPr/>
              </p:nvSpPr>
              <p:spPr>
                <a:xfrm>
                  <a:off x="6113151" y="3704008"/>
                  <a:ext cx="365760" cy="275008"/>
                </a:xfrm>
                <a:prstGeom prst="parallelogram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평행 사변형 44">
                  <a:extLst>
                    <a:ext uri="{FF2B5EF4-FFF2-40B4-BE49-F238E27FC236}">
                      <a16:creationId xmlns:a16="http://schemas.microsoft.com/office/drawing/2014/main" id="{B03751D1-D129-A611-623F-437D1BE71CC4}"/>
                    </a:ext>
                  </a:extLst>
                </p:cNvPr>
                <p:cNvSpPr/>
                <p:nvPr/>
              </p:nvSpPr>
              <p:spPr>
                <a:xfrm>
                  <a:off x="5753096" y="3975487"/>
                  <a:ext cx="365760" cy="275008"/>
                </a:xfrm>
                <a:prstGeom prst="parallelogram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평행 사변형 46">
                  <a:extLst>
                    <a:ext uri="{FF2B5EF4-FFF2-40B4-BE49-F238E27FC236}">
                      <a16:creationId xmlns:a16="http://schemas.microsoft.com/office/drawing/2014/main" id="{87CB59AE-F2E3-F487-C0C3-93EC16DB5EE1}"/>
                    </a:ext>
                  </a:extLst>
                </p:cNvPr>
                <p:cNvSpPr/>
                <p:nvPr/>
              </p:nvSpPr>
              <p:spPr>
                <a:xfrm>
                  <a:off x="6046470" y="3975487"/>
                  <a:ext cx="365760" cy="275008"/>
                </a:xfrm>
                <a:prstGeom prst="parallelogram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평행 사변형 49">
                  <a:extLst>
                    <a:ext uri="{FF2B5EF4-FFF2-40B4-BE49-F238E27FC236}">
                      <a16:creationId xmlns:a16="http://schemas.microsoft.com/office/drawing/2014/main" id="{FAFB128F-692A-204A-EC57-F07E7F81FEE9}"/>
                    </a:ext>
                  </a:extLst>
                </p:cNvPr>
                <p:cNvSpPr/>
                <p:nvPr/>
              </p:nvSpPr>
              <p:spPr>
                <a:xfrm>
                  <a:off x="5686419" y="4250495"/>
                  <a:ext cx="365760" cy="275008"/>
                </a:xfrm>
                <a:prstGeom prst="parallelogram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평행 사변형 50">
                  <a:extLst>
                    <a:ext uri="{FF2B5EF4-FFF2-40B4-BE49-F238E27FC236}">
                      <a16:creationId xmlns:a16="http://schemas.microsoft.com/office/drawing/2014/main" id="{D71CBBD9-D4DA-A451-CEF8-9A45BE666A7C}"/>
                    </a:ext>
                  </a:extLst>
                </p:cNvPr>
                <p:cNvSpPr/>
                <p:nvPr/>
              </p:nvSpPr>
              <p:spPr>
                <a:xfrm>
                  <a:off x="5979793" y="4250495"/>
                  <a:ext cx="365760" cy="275008"/>
                </a:xfrm>
                <a:prstGeom prst="parallelogram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평행 사변형 51">
                  <a:extLst>
                    <a:ext uri="{FF2B5EF4-FFF2-40B4-BE49-F238E27FC236}">
                      <a16:creationId xmlns:a16="http://schemas.microsoft.com/office/drawing/2014/main" id="{F099605A-2C72-A823-2B92-DFE8CBC9094C}"/>
                    </a:ext>
                  </a:extLst>
                </p:cNvPr>
                <p:cNvSpPr/>
                <p:nvPr/>
              </p:nvSpPr>
              <p:spPr>
                <a:xfrm>
                  <a:off x="6472262" y="3429000"/>
                  <a:ext cx="365760" cy="275008"/>
                </a:xfrm>
                <a:prstGeom prst="parallelogram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평행 사변형 53">
                  <a:extLst>
                    <a:ext uri="{FF2B5EF4-FFF2-40B4-BE49-F238E27FC236}">
                      <a16:creationId xmlns:a16="http://schemas.microsoft.com/office/drawing/2014/main" id="{974AEE02-77AC-4E0F-2505-E9277B0EA33E}"/>
                    </a:ext>
                  </a:extLst>
                </p:cNvPr>
                <p:cNvSpPr/>
                <p:nvPr/>
              </p:nvSpPr>
              <p:spPr>
                <a:xfrm>
                  <a:off x="6765636" y="3429000"/>
                  <a:ext cx="365760" cy="275008"/>
                </a:xfrm>
                <a:prstGeom prst="parallelogram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평행 사변형 54">
                  <a:extLst>
                    <a:ext uri="{FF2B5EF4-FFF2-40B4-BE49-F238E27FC236}">
                      <a16:creationId xmlns:a16="http://schemas.microsoft.com/office/drawing/2014/main" id="{360DA934-342A-7817-8FAB-B632EB3954EE}"/>
                    </a:ext>
                  </a:extLst>
                </p:cNvPr>
                <p:cNvSpPr/>
                <p:nvPr/>
              </p:nvSpPr>
              <p:spPr>
                <a:xfrm>
                  <a:off x="6405585" y="3704008"/>
                  <a:ext cx="365760" cy="275008"/>
                </a:xfrm>
                <a:prstGeom prst="parallelogram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평행 사변형 56">
                  <a:extLst>
                    <a:ext uri="{FF2B5EF4-FFF2-40B4-BE49-F238E27FC236}">
                      <a16:creationId xmlns:a16="http://schemas.microsoft.com/office/drawing/2014/main" id="{28C505E7-9E66-96B5-7345-F0BE4BA90C63}"/>
                    </a:ext>
                  </a:extLst>
                </p:cNvPr>
                <p:cNvSpPr/>
                <p:nvPr/>
              </p:nvSpPr>
              <p:spPr>
                <a:xfrm>
                  <a:off x="6698959" y="3704008"/>
                  <a:ext cx="365760" cy="275008"/>
                </a:xfrm>
                <a:prstGeom prst="parallelogram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평행 사변형 59">
                  <a:extLst>
                    <a:ext uri="{FF2B5EF4-FFF2-40B4-BE49-F238E27FC236}">
                      <a16:creationId xmlns:a16="http://schemas.microsoft.com/office/drawing/2014/main" id="{049BF1C8-294B-5F67-F1F5-0F970360AB62}"/>
                    </a:ext>
                  </a:extLst>
                </p:cNvPr>
                <p:cNvSpPr/>
                <p:nvPr/>
              </p:nvSpPr>
              <p:spPr>
                <a:xfrm>
                  <a:off x="6338904" y="3975487"/>
                  <a:ext cx="365760" cy="275008"/>
                </a:xfrm>
                <a:prstGeom prst="parallelogram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평행 사변형 60">
                  <a:extLst>
                    <a:ext uri="{FF2B5EF4-FFF2-40B4-BE49-F238E27FC236}">
                      <a16:creationId xmlns:a16="http://schemas.microsoft.com/office/drawing/2014/main" id="{56DFD7E1-755E-5C9F-DF4A-E24E0E68856D}"/>
                    </a:ext>
                  </a:extLst>
                </p:cNvPr>
                <p:cNvSpPr/>
                <p:nvPr/>
              </p:nvSpPr>
              <p:spPr>
                <a:xfrm>
                  <a:off x="6632278" y="3975487"/>
                  <a:ext cx="365760" cy="275008"/>
                </a:xfrm>
                <a:prstGeom prst="parallelogram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평행 사변형 61">
                  <a:extLst>
                    <a:ext uri="{FF2B5EF4-FFF2-40B4-BE49-F238E27FC236}">
                      <a16:creationId xmlns:a16="http://schemas.microsoft.com/office/drawing/2014/main" id="{FA161725-2D18-C7A1-2383-819A792A6838}"/>
                    </a:ext>
                  </a:extLst>
                </p:cNvPr>
                <p:cNvSpPr/>
                <p:nvPr/>
              </p:nvSpPr>
              <p:spPr>
                <a:xfrm>
                  <a:off x="6272227" y="4250495"/>
                  <a:ext cx="365760" cy="275008"/>
                </a:xfrm>
                <a:prstGeom prst="parallelogram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평행 사변형 63">
                  <a:extLst>
                    <a:ext uri="{FF2B5EF4-FFF2-40B4-BE49-F238E27FC236}">
                      <a16:creationId xmlns:a16="http://schemas.microsoft.com/office/drawing/2014/main" id="{51FC38A2-6470-50CE-9E42-3160EC665C0F}"/>
                    </a:ext>
                  </a:extLst>
                </p:cNvPr>
                <p:cNvSpPr/>
                <p:nvPr/>
              </p:nvSpPr>
              <p:spPr>
                <a:xfrm>
                  <a:off x="6565601" y="4250495"/>
                  <a:ext cx="365760" cy="275008"/>
                </a:xfrm>
                <a:prstGeom prst="parallelogram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2" name="평행 사변형 131">
                <a:extLst>
                  <a:ext uri="{FF2B5EF4-FFF2-40B4-BE49-F238E27FC236}">
                    <a16:creationId xmlns:a16="http://schemas.microsoft.com/office/drawing/2014/main" id="{9DE1020D-C0E0-0F25-F512-9A368347730E}"/>
                  </a:ext>
                </a:extLst>
              </p:cNvPr>
              <p:cNvSpPr/>
              <p:nvPr/>
            </p:nvSpPr>
            <p:spPr>
              <a:xfrm rot="2669155">
                <a:off x="4472127" y="4387799"/>
                <a:ext cx="1189131" cy="881554"/>
              </a:xfrm>
              <a:prstGeom prst="parallelogram">
                <a:avLst/>
              </a:prstGeom>
              <a:solidFill>
                <a:schemeClr val="accent5">
                  <a:lumMod val="60000"/>
                  <a:lumOff val="40000"/>
                  <a:alpha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F3A5843-96E0-309B-D4AA-C80D823F3822}"/>
                </a:ext>
              </a:extLst>
            </p:cNvPr>
            <p:cNvSpPr txBox="1"/>
            <p:nvPr/>
          </p:nvSpPr>
          <p:spPr>
            <a:xfrm>
              <a:off x="4446411" y="2853337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+mn-ea"/>
                </a:rPr>
                <a:t>output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9B9A386-B790-88D2-F58F-85164EF5797B}"/>
                </a:ext>
              </a:extLst>
            </p:cNvPr>
            <p:cNvSpPr txBox="1"/>
            <p:nvPr/>
          </p:nvSpPr>
          <p:spPr>
            <a:xfrm>
              <a:off x="4952007" y="4217905"/>
              <a:ext cx="5148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+mn-ea"/>
                </a:rPr>
                <a:t>input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65680B-359A-52F2-8703-AB6F2F84B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6467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066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FCN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B3332-6440-E6B2-97AE-358ACC18DD09}"/>
              </a:ext>
            </a:extLst>
          </p:cNvPr>
          <p:cNvSpPr txBox="1"/>
          <p:nvPr/>
        </p:nvSpPr>
        <p:spPr>
          <a:xfrm>
            <a:off x="231420" y="915270"/>
            <a:ext cx="156805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모델 구조</a:t>
            </a:r>
            <a:endParaRPr lang="en-US" altLang="ko-KR" sz="2000" baseline="300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E15C7E-351A-C828-FEA3-84DC7F14D0C6}"/>
              </a:ext>
            </a:extLst>
          </p:cNvPr>
          <p:cNvSpPr txBox="1"/>
          <p:nvPr/>
        </p:nvSpPr>
        <p:spPr>
          <a:xfrm>
            <a:off x="522860" y="1422952"/>
            <a:ext cx="9910085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FCN</a:t>
            </a:r>
            <a:r>
              <a:rPr lang="ko-KR" altLang="en-US" sz="1600" dirty="0">
                <a:latin typeface="+mn-ea"/>
              </a:rPr>
              <a:t>은 전치 </a:t>
            </a:r>
            <a:r>
              <a:rPr lang="ko-KR" altLang="en-US" sz="1600" dirty="0" err="1">
                <a:latin typeface="+mn-ea"/>
              </a:rPr>
              <a:t>합성곱과</a:t>
            </a:r>
            <a:r>
              <a:rPr lang="ko-KR" altLang="en-US" sz="1600" dirty="0">
                <a:latin typeface="+mn-ea"/>
              </a:rPr>
              <a:t> 이중 선형 </a:t>
            </a:r>
            <a:r>
              <a:rPr lang="ko-KR" altLang="en-US" sz="1600" dirty="0" err="1">
                <a:latin typeface="+mn-ea"/>
              </a:rPr>
              <a:t>보간법을</a:t>
            </a:r>
            <a:r>
              <a:rPr lang="ko-KR" altLang="en-US" sz="1600" dirty="0">
                <a:latin typeface="+mn-ea"/>
              </a:rPr>
              <a:t> 모두 사용해 </a:t>
            </a:r>
            <a:r>
              <a:rPr lang="ko-KR" altLang="en-US" sz="1600" dirty="0" err="1">
                <a:latin typeface="+mn-ea"/>
              </a:rPr>
              <a:t>연산량과</a:t>
            </a:r>
            <a:r>
              <a:rPr lang="ko-KR" altLang="en-US" sz="1600" dirty="0">
                <a:latin typeface="+mn-ea"/>
              </a:rPr>
              <a:t> 성능을 비교함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비교 실험결과 전치 합성곱 층을 적용한 후 이중 선형 </a:t>
            </a:r>
            <a:r>
              <a:rPr lang="ko-KR" altLang="en-US" sz="1600" dirty="0" err="1">
                <a:latin typeface="+mn-ea"/>
              </a:rPr>
              <a:t>보간법을</a:t>
            </a:r>
            <a:r>
              <a:rPr lang="ko-KR" altLang="en-US" sz="1600" dirty="0">
                <a:latin typeface="+mn-ea"/>
              </a:rPr>
              <a:t> 사용하는 것이 </a:t>
            </a:r>
            <a:r>
              <a:rPr lang="ko-KR" altLang="en-US" sz="1600" dirty="0" err="1">
                <a:latin typeface="+mn-ea"/>
              </a:rPr>
              <a:t>연산량</a:t>
            </a:r>
            <a:r>
              <a:rPr lang="ko-KR" altLang="en-US" sz="1600" dirty="0">
                <a:latin typeface="+mn-ea"/>
              </a:rPr>
              <a:t> 대비 성능이 가장 높았음</a:t>
            </a:r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60ACD7D0-AEC9-2DF1-2624-002F7D0DF51D}"/>
              </a:ext>
            </a:extLst>
          </p:cNvPr>
          <p:cNvGrpSpPr/>
          <p:nvPr/>
        </p:nvGrpSpPr>
        <p:grpSpPr>
          <a:xfrm>
            <a:off x="916689" y="2421056"/>
            <a:ext cx="8920838" cy="3944920"/>
            <a:chOff x="916689" y="2421056"/>
            <a:chExt cx="8920838" cy="3944920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FCB3BD93-12C8-51A1-D393-F21421A50BDA}"/>
                </a:ext>
              </a:extLst>
            </p:cNvPr>
            <p:cNvGrpSpPr/>
            <p:nvPr/>
          </p:nvGrpSpPr>
          <p:grpSpPr>
            <a:xfrm>
              <a:off x="3190882" y="2423837"/>
              <a:ext cx="2570535" cy="3678097"/>
              <a:chOff x="2345635" y="2610678"/>
              <a:chExt cx="4160394" cy="5952977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97FE93D-4F5D-C03B-7A04-804C20D3D03B}"/>
                  </a:ext>
                </a:extLst>
              </p:cNvPr>
              <p:cNvSpPr/>
              <p:nvPr/>
            </p:nvSpPr>
            <p:spPr>
              <a:xfrm>
                <a:off x="2345635" y="2610678"/>
                <a:ext cx="1172817" cy="23853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>
                    <a:solidFill>
                      <a:schemeClr val="tx1"/>
                    </a:solidFill>
                    <a:latin typeface="+mn-ea"/>
                  </a:rPr>
                  <a:t>Input</a:t>
                </a:r>
                <a:endParaRPr lang="ko-KR" altLang="en-US" sz="600" dirty="0">
                  <a:solidFill>
                    <a:schemeClr val="tx1"/>
                  </a:solidFill>
                  <a:latin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6DDF01AC-3085-D74C-F7D3-4D5CF8D2866D}"/>
                      </a:ext>
                    </a:extLst>
                  </p:cNvPr>
                  <p:cNvSpPr/>
                  <p:nvPr/>
                </p:nvSpPr>
                <p:spPr>
                  <a:xfrm>
                    <a:off x="2345635" y="2903436"/>
                    <a:ext cx="1172817" cy="238539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Conv(3</a:t>
                    </a:r>
                    <a14:m>
                      <m:oMath xmlns:m="http://schemas.openxmlformats.org/officeDocument/2006/math">
                        <m:r>
                          <a:rPr lang="en-US" altLang="ko-KR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3)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6DDF01AC-3085-D74C-F7D3-4D5CF8D286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635" y="2903436"/>
                    <a:ext cx="1172817" cy="2385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1538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직사각형 6">
                    <a:extLst>
                      <a:ext uri="{FF2B5EF4-FFF2-40B4-BE49-F238E27FC236}">
                        <a16:creationId xmlns:a16="http://schemas.microsoft.com/office/drawing/2014/main" id="{E35841E6-2A36-D8BC-B601-A4D4AA93664D}"/>
                      </a:ext>
                    </a:extLst>
                  </p:cNvPr>
                  <p:cNvSpPr/>
                  <p:nvPr/>
                </p:nvSpPr>
                <p:spPr>
                  <a:xfrm>
                    <a:off x="2345635" y="3190461"/>
                    <a:ext cx="1172817" cy="238539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Conv(3</a:t>
                    </a:r>
                    <a14:m>
                      <m:oMath xmlns:m="http://schemas.openxmlformats.org/officeDocument/2006/math">
                        <m:r>
                          <a:rPr lang="en-US" altLang="ko-KR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3)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7" name="직사각형 6">
                    <a:extLst>
                      <a:ext uri="{FF2B5EF4-FFF2-40B4-BE49-F238E27FC236}">
                        <a16:creationId xmlns:a16="http://schemas.microsoft.com/office/drawing/2014/main" id="{E35841E6-2A36-D8BC-B601-A4D4AA93664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635" y="3190461"/>
                    <a:ext cx="1172817" cy="23853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7407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BCA5DBE-43D6-8619-52BD-B4F060A52488}"/>
                  </a:ext>
                </a:extLst>
              </p:cNvPr>
              <p:cNvSpPr/>
              <p:nvPr/>
            </p:nvSpPr>
            <p:spPr>
              <a:xfrm>
                <a:off x="2345635" y="3477486"/>
                <a:ext cx="1172817" cy="23853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  <a:latin typeface="+mn-ea"/>
                  </a:rPr>
                  <a:t>MaxPool</a:t>
                </a:r>
                <a:endParaRPr lang="ko-KR" altLang="en-US" sz="600" dirty="0">
                  <a:solidFill>
                    <a:schemeClr val="tx1"/>
                  </a:solidFill>
                  <a:latin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EA69F022-0392-21F0-C1B7-F7804DACC7EC}"/>
                      </a:ext>
                    </a:extLst>
                  </p:cNvPr>
                  <p:cNvSpPr/>
                  <p:nvPr/>
                </p:nvSpPr>
                <p:spPr>
                  <a:xfrm>
                    <a:off x="2345635" y="3764511"/>
                    <a:ext cx="1172817" cy="238539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Conv(3</a:t>
                    </a:r>
                    <a14:m>
                      <m:oMath xmlns:m="http://schemas.openxmlformats.org/officeDocument/2006/math">
                        <m:r>
                          <a:rPr lang="en-US" altLang="ko-KR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3)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EA69F022-0392-21F0-C1B7-F7804DACC7E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635" y="3764511"/>
                    <a:ext cx="1172817" cy="23853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1538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6E70C6B4-D957-7CB3-68F9-5C1EDCEF3A0F}"/>
                      </a:ext>
                    </a:extLst>
                  </p:cNvPr>
                  <p:cNvSpPr/>
                  <p:nvPr/>
                </p:nvSpPr>
                <p:spPr>
                  <a:xfrm>
                    <a:off x="2345635" y="4051536"/>
                    <a:ext cx="1172817" cy="238539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Conv(3</a:t>
                    </a:r>
                    <a14:m>
                      <m:oMath xmlns:m="http://schemas.openxmlformats.org/officeDocument/2006/math">
                        <m:r>
                          <a:rPr lang="en-US" altLang="ko-KR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3)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6E70C6B4-D957-7CB3-68F9-5C1EDCEF3A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635" y="4051536"/>
                    <a:ext cx="1172817" cy="23853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1538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5F0A0DA-ECDE-CC3F-0457-3F297B08C012}"/>
                  </a:ext>
                </a:extLst>
              </p:cNvPr>
              <p:cNvSpPr/>
              <p:nvPr/>
            </p:nvSpPr>
            <p:spPr>
              <a:xfrm>
                <a:off x="2345635" y="4338561"/>
                <a:ext cx="1172817" cy="23853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  <a:latin typeface="+mn-ea"/>
                  </a:rPr>
                  <a:t>MaxPool</a:t>
                </a:r>
                <a:endParaRPr lang="ko-KR" altLang="en-US" sz="600" dirty="0">
                  <a:solidFill>
                    <a:schemeClr val="tx1"/>
                  </a:solidFill>
                  <a:latin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F90171F5-30FF-2E61-EAD4-B2727AD59204}"/>
                      </a:ext>
                    </a:extLst>
                  </p:cNvPr>
                  <p:cNvSpPr/>
                  <p:nvPr/>
                </p:nvSpPr>
                <p:spPr>
                  <a:xfrm>
                    <a:off x="2345635" y="4625586"/>
                    <a:ext cx="1172817" cy="238539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Conv(3</a:t>
                    </a:r>
                    <a14:m>
                      <m:oMath xmlns:m="http://schemas.openxmlformats.org/officeDocument/2006/math">
                        <m:r>
                          <a:rPr lang="en-US" altLang="ko-KR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3)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F90171F5-30FF-2E61-EAD4-B2727AD5920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635" y="4625586"/>
                    <a:ext cx="1172817" cy="23853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1538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5FD4280F-E9B0-9101-5380-29AFAD6C1818}"/>
                      </a:ext>
                    </a:extLst>
                  </p:cNvPr>
                  <p:cNvSpPr/>
                  <p:nvPr/>
                </p:nvSpPr>
                <p:spPr>
                  <a:xfrm>
                    <a:off x="2345635" y="4912611"/>
                    <a:ext cx="1172817" cy="238539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Conv(3</a:t>
                    </a:r>
                    <a14:m>
                      <m:oMath xmlns:m="http://schemas.openxmlformats.org/officeDocument/2006/math">
                        <m:r>
                          <a:rPr lang="en-US" altLang="ko-KR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3)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5FD4280F-E9B0-9101-5380-29AFAD6C18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635" y="4912611"/>
                    <a:ext cx="1172817" cy="2385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1538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A252A041-1204-51A1-92F8-AE087A4B6FBD}"/>
                      </a:ext>
                    </a:extLst>
                  </p:cNvPr>
                  <p:cNvSpPr/>
                  <p:nvPr/>
                </p:nvSpPr>
                <p:spPr>
                  <a:xfrm>
                    <a:off x="2345635" y="5196509"/>
                    <a:ext cx="1172817" cy="238539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Conv(3</a:t>
                    </a:r>
                    <a14:m>
                      <m:oMath xmlns:m="http://schemas.openxmlformats.org/officeDocument/2006/math">
                        <m:r>
                          <a:rPr lang="en-US" altLang="ko-KR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3)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A252A041-1204-51A1-92F8-AE087A4B6FB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635" y="5196509"/>
                    <a:ext cx="1172817" cy="23853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1538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24F0D2A-3F6F-812D-105D-D644886056EE}"/>
                  </a:ext>
                </a:extLst>
              </p:cNvPr>
              <p:cNvSpPr/>
              <p:nvPr/>
            </p:nvSpPr>
            <p:spPr>
              <a:xfrm>
                <a:off x="2345635" y="5480407"/>
                <a:ext cx="1172817" cy="23853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  <a:latin typeface="+mn-ea"/>
                  </a:rPr>
                  <a:t>MaxPool</a:t>
                </a:r>
                <a:endParaRPr lang="ko-KR" altLang="en-US" sz="600" dirty="0">
                  <a:solidFill>
                    <a:schemeClr val="tx1"/>
                  </a:solidFill>
                  <a:latin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BAFCFBB5-DF12-1DBC-2BE5-DE20F049F547}"/>
                      </a:ext>
                    </a:extLst>
                  </p:cNvPr>
                  <p:cNvSpPr/>
                  <p:nvPr/>
                </p:nvSpPr>
                <p:spPr>
                  <a:xfrm>
                    <a:off x="2345635" y="5759280"/>
                    <a:ext cx="1172817" cy="238539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Conv(3</a:t>
                    </a:r>
                    <a14:m>
                      <m:oMath xmlns:m="http://schemas.openxmlformats.org/officeDocument/2006/math">
                        <m:r>
                          <a:rPr lang="en-US" altLang="ko-KR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3)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BAFCFBB5-DF12-1DBC-2BE5-DE20F049F54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635" y="5759280"/>
                    <a:ext cx="1172817" cy="23853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1538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C9CA6929-2390-5545-FA88-F8C416536CDB}"/>
                      </a:ext>
                    </a:extLst>
                  </p:cNvPr>
                  <p:cNvSpPr/>
                  <p:nvPr/>
                </p:nvSpPr>
                <p:spPr>
                  <a:xfrm>
                    <a:off x="2345635" y="6046305"/>
                    <a:ext cx="1172817" cy="238539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Conv(3</a:t>
                    </a:r>
                    <a14:m>
                      <m:oMath xmlns:m="http://schemas.openxmlformats.org/officeDocument/2006/math">
                        <m:r>
                          <a:rPr lang="en-US" altLang="ko-KR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3)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C9CA6929-2390-5545-FA88-F8C416536CD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635" y="6046305"/>
                    <a:ext cx="1172817" cy="23853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1538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227933AD-1C64-9E48-B834-40E3073FA7CB}"/>
                      </a:ext>
                    </a:extLst>
                  </p:cNvPr>
                  <p:cNvSpPr/>
                  <p:nvPr/>
                </p:nvSpPr>
                <p:spPr>
                  <a:xfrm>
                    <a:off x="2345635" y="6330203"/>
                    <a:ext cx="1172817" cy="238539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Conv(3</a:t>
                    </a:r>
                    <a14:m>
                      <m:oMath xmlns:m="http://schemas.openxmlformats.org/officeDocument/2006/math">
                        <m:r>
                          <a:rPr lang="en-US" altLang="ko-KR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3)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227933AD-1C64-9E48-B834-40E3073FA7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635" y="6330203"/>
                    <a:ext cx="1172817" cy="23853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1538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ED97904-8E32-84D6-09E5-89B04E193FCC}"/>
                  </a:ext>
                </a:extLst>
              </p:cNvPr>
              <p:cNvSpPr/>
              <p:nvPr/>
            </p:nvSpPr>
            <p:spPr>
              <a:xfrm>
                <a:off x="2345635" y="6614101"/>
                <a:ext cx="1172817" cy="23853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  <a:latin typeface="+mn-ea"/>
                  </a:rPr>
                  <a:t>MaxPool</a:t>
                </a:r>
                <a:endParaRPr lang="ko-KR" altLang="en-US" sz="600" dirty="0">
                  <a:solidFill>
                    <a:schemeClr val="tx1"/>
                  </a:solidFill>
                  <a:latin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80A64A6B-E275-C72A-9147-B6B266EC0E6D}"/>
                      </a:ext>
                    </a:extLst>
                  </p:cNvPr>
                  <p:cNvSpPr/>
                  <p:nvPr/>
                </p:nvSpPr>
                <p:spPr>
                  <a:xfrm>
                    <a:off x="2345635" y="6897999"/>
                    <a:ext cx="1172817" cy="238539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Conv(3</a:t>
                    </a:r>
                    <a14:m>
                      <m:oMath xmlns:m="http://schemas.openxmlformats.org/officeDocument/2006/math">
                        <m:r>
                          <a:rPr lang="en-US" altLang="ko-KR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3)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80A64A6B-E275-C72A-9147-B6B266EC0E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635" y="6897999"/>
                    <a:ext cx="1172817" cy="2385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1538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E3BDD72C-019D-5435-4112-0B2C6BE5A2F9}"/>
                      </a:ext>
                    </a:extLst>
                  </p:cNvPr>
                  <p:cNvSpPr/>
                  <p:nvPr/>
                </p:nvSpPr>
                <p:spPr>
                  <a:xfrm>
                    <a:off x="2345635" y="7185024"/>
                    <a:ext cx="1172817" cy="238539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Conv(3</a:t>
                    </a:r>
                    <a14:m>
                      <m:oMath xmlns:m="http://schemas.openxmlformats.org/officeDocument/2006/math">
                        <m:r>
                          <a:rPr lang="en-US" altLang="ko-KR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3)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E3BDD72C-019D-5435-4112-0B2C6BE5A2F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635" y="7185024"/>
                    <a:ext cx="1172817" cy="2385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1538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8BD0A983-D1C3-0154-738C-490924B246D2}"/>
                      </a:ext>
                    </a:extLst>
                  </p:cNvPr>
                  <p:cNvSpPr/>
                  <p:nvPr/>
                </p:nvSpPr>
                <p:spPr>
                  <a:xfrm>
                    <a:off x="2345635" y="7468922"/>
                    <a:ext cx="1172817" cy="238539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Conv(3</a:t>
                    </a:r>
                    <a14:m>
                      <m:oMath xmlns:m="http://schemas.openxmlformats.org/officeDocument/2006/math">
                        <m:r>
                          <a:rPr lang="en-US" altLang="ko-KR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3)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8BD0A983-D1C3-0154-738C-490924B246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635" y="7468922"/>
                    <a:ext cx="1172817" cy="2385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1538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FFCA32A-008C-108E-3B71-2E93621805D9}"/>
                  </a:ext>
                </a:extLst>
              </p:cNvPr>
              <p:cNvSpPr/>
              <p:nvPr/>
            </p:nvSpPr>
            <p:spPr>
              <a:xfrm>
                <a:off x="2345635" y="7752820"/>
                <a:ext cx="1172817" cy="23853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  <a:latin typeface="+mn-ea"/>
                  </a:rPr>
                  <a:t>MaxPool</a:t>
                </a:r>
                <a:endParaRPr lang="ko-KR" altLang="en-US" sz="600" dirty="0">
                  <a:solidFill>
                    <a:schemeClr val="tx1"/>
                  </a:solidFill>
                  <a:latin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D498EA31-DB5A-D537-387E-2F4F6E56C4BE}"/>
                      </a:ext>
                    </a:extLst>
                  </p:cNvPr>
                  <p:cNvSpPr/>
                  <p:nvPr/>
                </p:nvSpPr>
                <p:spPr>
                  <a:xfrm>
                    <a:off x="2345635" y="8036718"/>
                    <a:ext cx="1172817" cy="238539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Conv(1</a:t>
                    </a:r>
                    <a14:m>
                      <m:oMath xmlns:m="http://schemas.openxmlformats.org/officeDocument/2006/math">
                        <m:r>
                          <a:rPr lang="en-US" altLang="ko-KR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1)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D498EA31-DB5A-D537-387E-2F4F6E56C4B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635" y="8036718"/>
                    <a:ext cx="1172817" cy="23853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1538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74823AA0-B7EB-AD61-68D9-B556E924CCE7}"/>
                      </a:ext>
                    </a:extLst>
                  </p:cNvPr>
                  <p:cNvSpPr/>
                  <p:nvPr/>
                </p:nvSpPr>
                <p:spPr>
                  <a:xfrm>
                    <a:off x="2345635" y="8320616"/>
                    <a:ext cx="1172817" cy="238539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Conv(1</a:t>
                    </a:r>
                    <a14:m>
                      <m:oMath xmlns:m="http://schemas.openxmlformats.org/officeDocument/2006/math">
                        <m:r>
                          <a:rPr lang="en-US" altLang="ko-KR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1)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74823AA0-B7EB-AD61-68D9-B556E924CC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635" y="8320616"/>
                    <a:ext cx="1172817" cy="2385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7407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E8BD7346-4151-9B0F-A1E3-19F272D85974}"/>
                  </a:ext>
                </a:extLst>
              </p:cNvPr>
              <p:cNvCxnSpPr>
                <a:cxnSpLocks/>
                <a:stCxn id="26" idx="3"/>
              </p:cNvCxnSpPr>
              <p:nvPr/>
            </p:nvCxnSpPr>
            <p:spPr>
              <a:xfrm>
                <a:off x="3518452" y="6733371"/>
                <a:ext cx="491573" cy="0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직사각형 37">
                    <a:extLst>
                      <a:ext uri="{FF2B5EF4-FFF2-40B4-BE49-F238E27FC236}">
                        <a16:creationId xmlns:a16="http://schemas.microsoft.com/office/drawing/2014/main" id="{55D99E5C-B3C4-DEE8-700A-0719DCF4DE29}"/>
                      </a:ext>
                    </a:extLst>
                  </p:cNvPr>
                  <p:cNvSpPr/>
                  <p:nvPr/>
                </p:nvSpPr>
                <p:spPr>
                  <a:xfrm>
                    <a:off x="4010025" y="6614101"/>
                    <a:ext cx="1172817" cy="238539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Conv(1</a:t>
                    </a:r>
                    <a14:m>
                      <m:oMath xmlns:m="http://schemas.openxmlformats.org/officeDocument/2006/math">
                        <m:r>
                          <a:rPr lang="en-US" altLang="ko-KR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1)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38" name="직사각형 37">
                    <a:extLst>
                      <a:ext uri="{FF2B5EF4-FFF2-40B4-BE49-F238E27FC236}">
                        <a16:creationId xmlns:a16="http://schemas.microsoft.com/office/drawing/2014/main" id="{55D99E5C-B3C4-DEE8-700A-0719DCF4DE2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10025" y="6614101"/>
                    <a:ext cx="1172817" cy="23853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7407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F1B4EAC4-BD50-17FD-77B7-94CEC8B8B1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2842" y="6733371"/>
                <a:ext cx="491573" cy="0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8C9BB84B-3EE5-80A3-3273-B7669A66A2F7}"/>
                  </a:ext>
                </a:extLst>
              </p:cNvPr>
              <p:cNvSpPr/>
              <p:nvPr/>
            </p:nvSpPr>
            <p:spPr>
              <a:xfrm>
                <a:off x="5694030" y="6507779"/>
                <a:ext cx="451182" cy="45118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  <a:latin typeface="+mn-ea"/>
                  </a:rPr>
                  <a:t>+</a:t>
                </a:r>
                <a:endParaRPr lang="ko-KR" altLang="en-US" sz="1050" dirty="0">
                  <a:solidFill>
                    <a:schemeClr val="tx1"/>
                  </a:solidFill>
                  <a:latin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직사각형 43">
                    <a:extLst>
                      <a:ext uri="{FF2B5EF4-FFF2-40B4-BE49-F238E27FC236}">
                        <a16:creationId xmlns:a16="http://schemas.microsoft.com/office/drawing/2014/main" id="{D7063AD8-5A1E-D2F0-3FF2-B4A28AB50397}"/>
                      </a:ext>
                    </a:extLst>
                  </p:cNvPr>
                  <p:cNvSpPr/>
                  <p:nvPr/>
                </p:nvSpPr>
                <p:spPr>
                  <a:xfrm>
                    <a:off x="5333212" y="8325116"/>
                    <a:ext cx="1172817" cy="238539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Conv(1</a:t>
                    </a:r>
                    <a14:m>
                      <m:oMath xmlns:m="http://schemas.openxmlformats.org/officeDocument/2006/math">
                        <m:r>
                          <a:rPr lang="en-US" altLang="ko-KR" sz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1)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44" name="직사각형 43">
                    <a:extLst>
                      <a:ext uri="{FF2B5EF4-FFF2-40B4-BE49-F238E27FC236}">
                        <a16:creationId xmlns:a16="http://schemas.microsoft.com/office/drawing/2014/main" id="{D7063AD8-5A1E-D2F0-3FF2-B4A28AB503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33212" y="8325116"/>
                    <a:ext cx="1172817" cy="23853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1538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FD682699-629A-9C01-622F-EDFAA6DB486F}"/>
                  </a:ext>
                </a:extLst>
              </p:cNvPr>
              <p:cNvCxnSpPr>
                <a:cxnSpLocks/>
                <a:stCxn id="32" idx="3"/>
                <a:endCxn id="44" idx="1"/>
              </p:cNvCxnSpPr>
              <p:nvPr/>
            </p:nvCxnSpPr>
            <p:spPr>
              <a:xfrm>
                <a:off x="3518452" y="8439886"/>
                <a:ext cx="1814760" cy="4500"/>
              </a:xfrm>
              <a:prstGeom prst="straightConnector1">
                <a:avLst/>
              </a:prstGeom>
              <a:ln w="127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98DD1548-6A25-080A-9BFE-577E1096ED70}"/>
                      </a:ext>
                    </a:extLst>
                  </p:cNvPr>
                  <p:cNvSpPr/>
                  <p:nvPr/>
                </p:nvSpPr>
                <p:spPr>
                  <a:xfrm>
                    <a:off x="5333212" y="7749695"/>
                    <a:ext cx="1172817" cy="525562"/>
                  </a:xfrm>
                  <a:prstGeom prst="rect">
                    <a:avLst/>
                  </a:prstGeom>
                  <a:solidFill>
                    <a:srgbClr val="C773C7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Transposed</a:t>
                    </a:r>
                  </a:p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Conv(4</a:t>
                    </a:r>
                    <a14:m>
                      <m:oMath xmlns:m="http://schemas.openxmlformats.org/officeDocument/2006/math">
                        <m:r>
                          <a:rPr lang="en-US" altLang="ko-KR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98DD1548-6A25-080A-9BFE-577E1096ED7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33212" y="7749695"/>
                    <a:ext cx="1172817" cy="52556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E5FB5CE9-A74C-E972-99CA-039819F40049}"/>
                  </a:ext>
                </a:extLst>
              </p:cNvPr>
              <p:cNvCxnSpPr>
                <a:cxnSpLocks/>
                <a:stCxn id="59" idx="0"/>
                <a:endCxn id="41" idx="4"/>
              </p:cNvCxnSpPr>
              <p:nvPr/>
            </p:nvCxnSpPr>
            <p:spPr>
              <a:xfrm flipV="1">
                <a:off x="5919621" y="6958961"/>
                <a:ext cx="0" cy="790734"/>
              </a:xfrm>
              <a:prstGeom prst="straightConnector1">
                <a:avLst/>
              </a:prstGeom>
              <a:ln w="12700">
                <a:solidFill>
                  <a:srgbClr val="C773C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B732143D-F2AE-BD32-FA0A-FE5BE22E11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9621" y="5702140"/>
                <a:ext cx="0" cy="790735"/>
              </a:xfrm>
              <a:prstGeom prst="straightConnector1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DA15A25B-BFBF-3394-41BA-CEC8BD9DA5A6}"/>
                  </a:ext>
                </a:extLst>
              </p:cNvPr>
              <p:cNvSpPr/>
              <p:nvPr/>
            </p:nvSpPr>
            <p:spPr>
              <a:xfrm>
                <a:off x="5333212" y="5151150"/>
                <a:ext cx="1172817" cy="525562"/>
              </a:xfrm>
              <a:prstGeom prst="rect">
                <a:avLst/>
              </a:prstGeom>
              <a:solidFill>
                <a:srgbClr val="FF8BA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>
                    <a:solidFill>
                      <a:schemeClr val="tx1"/>
                    </a:solidFill>
                    <a:latin typeface="+mn-ea"/>
                  </a:rPr>
                  <a:t>Bilinear interpolation</a:t>
                </a:r>
              </a:p>
              <a:p>
                <a:pPr algn="ctr"/>
                <a:r>
                  <a:rPr lang="en-US" altLang="ko-KR" sz="600" dirty="0">
                    <a:solidFill>
                      <a:schemeClr val="tx1"/>
                    </a:solidFill>
                    <a:latin typeface="+mn-ea"/>
                  </a:rPr>
                  <a:t>(16)</a:t>
                </a:r>
                <a:endParaRPr lang="ko-KR" altLang="en-US" sz="6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D3B2F2DA-51A8-3D66-B85E-520E70720172}"/>
                  </a:ext>
                </a:extLst>
              </p:cNvPr>
              <p:cNvSpPr/>
              <p:nvPr/>
            </p:nvSpPr>
            <p:spPr>
              <a:xfrm>
                <a:off x="5333212" y="4708495"/>
                <a:ext cx="1172817" cy="23853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>
                    <a:solidFill>
                      <a:schemeClr val="tx1"/>
                    </a:solidFill>
                    <a:latin typeface="+mn-ea"/>
                  </a:rPr>
                  <a:t>Input</a:t>
                </a:r>
                <a:endParaRPr lang="ko-KR" altLang="en-US" sz="6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0970123B-00E0-3F83-9F2D-F6239367FABA}"/>
                  </a:ext>
                </a:extLst>
              </p:cNvPr>
              <p:cNvCxnSpPr>
                <a:cxnSpLocks/>
                <a:stCxn id="70" idx="0"/>
                <a:endCxn id="71" idx="2"/>
              </p:cNvCxnSpPr>
              <p:nvPr/>
            </p:nvCxnSpPr>
            <p:spPr>
              <a:xfrm flipV="1">
                <a:off x="5919621" y="4947034"/>
                <a:ext cx="0" cy="204116"/>
              </a:xfrm>
              <a:prstGeom prst="straightConnector1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E489FBD4-109E-BD80-89D7-B0D3B350C95D}"/>
                </a:ext>
              </a:extLst>
            </p:cNvPr>
            <p:cNvGrpSpPr/>
            <p:nvPr/>
          </p:nvGrpSpPr>
          <p:grpSpPr>
            <a:xfrm>
              <a:off x="7266992" y="2421056"/>
              <a:ext cx="2570535" cy="3678097"/>
              <a:chOff x="2345635" y="2610678"/>
              <a:chExt cx="4160394" cy="5952977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6E314658-20D1-F978-699D-EDECD42B7091}"/>
                  </a:ext>
                </a:extLst>
              </p:cNvPr>
              <p:cNvSpPr/>
              <p:nvPr/>
            </p:nvSpPr>
            <p:spPr>
              <a:xfrm>
                <a:off x="2345635" y="2610678"/>
                <a:ext cx="1172817" cy="23853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>
                    <a:solidFill>
                      <a:schemeClr val="tx1"/>
                    </a:solidFill>
                    <a:latin typeface="+mn-ea"/>
                  </a:rPr>
                  <a:t>Input</a:t>
                </a:r>
                <a:endParaRPr lang="ko-KR" altLang="en-US" sz="600" dirty="0">
                  <a:solidFill>
                    <a:schemeClr val="tx1"/>
                  </a:solidFill>
                  <a:latin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A006E0FC-521E-F597-FA78-0947B6309DC0}"/>
                      </a:ext>
                    </a:extLst>
                  </p:cNvPr>
                  <p:cNvSpPr/>
                  <p:nvPr/>
                </p:nvSpPr>
                <p:spPr>
                  <a:xfrm>
                    <a:off x="2345635" y="2903436"/>
                    <a:ext cx="1172817" cy="238539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Conv(3</a:t>
                    </a:r>
                    <a14:m>
                      <m:oMath xmlns:m="http://schemas.openxmlformats.org/officeDocument/2006/math">
                        <m:r>
                          <a:rPr lang="en-US" altLang="ko-KR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3)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A006E0FC-521E-F597-FA78-0947B6309D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635" y="2903436"/>
                    <a:ext cx="1172817" cy="23853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1538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7638723B-52CE-0365-1FEF-A0D08F6ED18F}"/>
                      </a:ext>
                    </a:extLst>
                  </p:cNvPr>
                  <p:cNvSpPr/>
                  <p:nvPr/>
                </p:nvSpPr>
                <p:spPr>
                  <a:xfrm>
                    <a:off x="2345635" y="3190461"/>
                    <a:ext cx="1172817" cy="238539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Conv(3</a:t>
                    </a:r>
                    <a14:m>
                      <m:oMath xmlns:m="http://schemas.openxmlformats.org/officeDocument/2006/math">
                        <m:r>
                          <a:rPr lang="en-US" altLang="ko-KR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3)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7638723B-52CE-0365-1FEF-A0D08F6ED18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635" y="3190461"/>
                    <a:ext cx="1172817" cy="23853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1538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18498412-CD00-F155-F5A8-B0F801833942}"/>
                  </a:ext>
                </a:extLst>
              </p:cNvPr>
              <p:cNvSpPr/>
              <p:nvPr/>
            </p:nvSpPr>
            <p:spPr>
              <a:xfrm>
                <a:off x="2345635" y="3477486"/>
                <a:ext cx="1172817" cy="23853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  <a:latin typeface="+mn-ea"/>
                  </a:rPr>
                  <a:t>MaxPool</a:t>
                </a:r>
                <a:endParaRPr lang="ko-KR" altLang="en-US" sz="600" dirty="0">
                  <a:solidFill>
                    <a:schemeClr val="tx1"/>
                  </a:solidFill>
                  <a:latin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id="{5FDD462B-010C-1982-299F-BA1B38C36D55}"/>
                      </a:ext>
                    </a:extLst>
                  </p:cNvPr>
                  <p:cNvSpPr/>
                  <p:nvPr/>
                </p:nvSpPr>
                <p:spPr>
                  <a:xfrm>
                    <a:off x="2345635" y="3764511"/>
                    <a:ext cx="1172817" cy="238539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Conv(3</a:t>
                    </a:r>
                    <a14:m>
                      <m:oMath xmlns:m="http://schemas.openxmlformats.org/officeDocument/2006/math">
                        <m:r>
                          <a:rPr lang="en-US" altLang="ko-KR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3)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id="{5FDD462B-010C-1982-299F-BA1B38C36D5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635" y="3764511"/>
                    <a:ext cx="1172817" cy="23853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1538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직사각형 88">
                    <a:extLst>
                      <a:ext uri="{FF2B5EF4-FFF2-40B4-BE49-F238E27FC236}">
                        <a16:creationId xmlns:a16="http://schemas.microsoft.com/office/drawing/2014/main" id="{82BF5CF0-A183-235B-48CE-15D845AF9090}"/>
                      </a:ext>
                    </a:extLst>
                  </p:cNvPr>
                  <p:cNvSpPr/>
                  <p:nvPr/>
                </p:nvSpPr>
                <p:spPr>
                  <a:xfrm>
                    <a:off x="2345635" y="4051536"/>
                    <a:ext cx="1172817" cy="238539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Conv(3</a:t>
                    </a:r>
                    <a14:m>
                      <m:oMath xmlns:m="http://schemas.openxmlformats.org/officeDocument/2006/math">
                        <m:r>
                          <a:rPr lang="en-US" altLang="ko-KR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3)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89" name="직사각형 88">
                    <a:extLst>
                      <a:ext uri="{FF2B5EF4-FFF2-40B4-BE49-F238E27FC236}">
                        <a16:creationId xmlns:a16="http://schemas.microsoft.com/office/drawing/2014/main" id="{82BF5CF0-A183-235B-48CE-15D845AF909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635" y="4051536"/>
                    <a:ext cx="1172817" cy="23853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1538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B90DF835-8D9A-ED39-221E-4FC14FEDEA93}"/>
                  </a:ext>
                </a:extLst>
              </p:cNvPr>
              <p:cNvSpPr/>
              <p:nvPr/>
            </p:nvSpPr>
            <p:spPr>
              <a:xfrm>
                <a:off x="2345635" y="4338561"/>
                <a:ext cx="1172817" cy="23853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  <a:latin typeface="+mn-ea"/>
                  </a:rPr>
                  <a:t>MaxPool</a:t>
                </a:r>
                <a:endParaRPr lang="ko-KR" altLang="en-US" sz="600" dirty="0">
                  <a:solidFill>
                    <a:schemeClr val="tx1"/>
                  </a:solidFill>
                  <a:latin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직사각형 103">
                    <a:extLst>
                      <a:ext uri="{FF2B5EF4-FFF2-40B4-BE49-F238E27FC236}">
                        <a16:creationId xmlns:a16="http://schemas.microsoft.com/office/drawing/2014/main" id="{B6F95646-183F-F188-6062-3AB041E00708}"/>
                      </a:ext>
                    </a:extLst>
                  </p:cNvPr>
                  <p:cNvSpPr/>
                  <p:nvPr/>
                </p:nvSpPr>
                <p:spPr>
                  <a:xfrm>
                    <a:off x="2345635" y="4625586"/>
                    <a:ext cx="1172817" cy="238539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Conv(3</a:t>
                    </a:r>
                    <a14:m>
                      <m:oMath xmlns:m="http://schemas.openxmlformats.org/officeDocument/2006/math">
                        <m:r>
                          <a:rPr lang="en-US" altLang="ko-KR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3)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104" name="직사각형 103">
                    <a:extLst>
                      <a:ext uri="{FF2B5EF4-FFF2-40B4-BE49-F238E27FC236}">
                        <a16:creationId xmlns:a16="http://schemas.microsoft.com/office/drawing/2014/main" id="{B6F95646-183F-F188-6062-3AB041E0070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635" y="4625586"/>
                    <a:ext cx="1172817" cy="23853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7407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EC58259B-D9C5-091A-C683-889087846F6A}"/>
                      </a:ext>
                    </a:extLst>
                  </p:cNvPr>
                  <p:cNvSpPr/>
                  <p:nvPr/>
                </p:nvSpPr>
                <p:spPr>
                  <a:xfrm>
                    <a:off x="2345635" y="4912611"/>
                    <a:ext cx="1172817" cy="238539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Conv(3</a:t>
                    </a:r>
                    <a14:m>
                      <m:oMath xmlns:m="http://schemas.openxmlformats.org/officeDocument/2006/math">
                        <m:r>
                          <a:rPr lang="en-US" altLang="ko-KR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3)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EC58259B-D9C5-091A-C683-889087846F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635" y="4912611"/>
                    <a:ext cx="1172817" cy="23853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1111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직사각형 105">
                    <a:extLst>
                      <a:ext uri="{FF2B5EF4-FFF2-40B4-BE49-F238E27FC236}">
                        <a16:creationId xmlns:a16="http://schemas.microsoft.com/office/drawing/2014/main" id="{67FA0D61-252D-3320-B85C-AE87F870D735}"/>
                      </a:ext>
                    </a:extLst>
                  </p:cNvPr>
                  <p:cNvSpPr/>
                  <p:nvPr/>
                </p:nvSpPr>
                <p:spPr>
                  <a:xfrm>
                    <a:off x="2345635" y="5196509"/>
                    <a:ext cx="1172817" cy="238539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Conv(3</a:t>
                    </a:r>
                    <a14:m>
                      <m:oMath xmlns:m="http://schemas.openxmlformats.org/officeDocument/2006/math">
                        <m:r>
                          <a:rPr lang="en-US" altLang="ko-KR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3)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106" name="직사각형 105">
                    <a:extLst>
                      <a:ext uri="{FF2B5EF4-FFF2-40B4-BE49-F238E27FC236}">
                        <a16:creationId xmlns:a16="http://schemas.microsoft.com/office/drawing/2014/main" id="{67FA0D61-252D-3320-B85C-AE87F870D73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635" y="5196509"/>
                    <a:ext cx="1172817" cy="23853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1538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39DE0271-8EDA-B1A2-5825-16F596C5FAFE}"/>
                  </a:ext>
                </a:extLst>
              </p:cNvPr>
              <p:cNvSpPr/>
              <p:nvPr/>
            </p:nvSpPr>
            <p:spPr>
              <a:xfrm>
                <a:off x="2345635" y="5480407"/>
                <a:ext cx="1172817" cy="23853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  <a:latin typeface="+mn-ea"/>
                  </a:rPr>
                  <a:t>MaxPool</a:t>
                </a:r>
                <a:endParaRPr lang="ko-KR" altLang="en-US" sz="600" dirty="0">
                  <a:solidFill>
                    <a:schemeClr val="tx1"/>
                  </a:solidFill>
                  <a:latin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직사각형 109">
                    <a:extLst>
                      <a:ext uri="{FF2B5EF4-FFF2-40B4-BE49-F238E27FC236}">
                        <a16:creationId xmlns:a16="http://schemas.microsoft.com/office/drawing/2014/main" id="{4253B5AE-4625-8C31-33F6-7DA59A8363A3}"/>
                      </a:ext>
                    </a:extLst>
                  </p:cNvPr>
                  <p:cNvSpPr/>
                  <p:nvPr/>
                </p:nvSpPr>
                <p:spPr>
                  <a:xfrm>
                    <a:off x="2345635" y="5759280"/>
                    <a:ext cx="1172817" cy="238539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Conv(3</a:t>
                    </a:r>
                    <a14:m>
                      <m:oMath xmlns:m="http://schemas.openxmlformats.org/officeDocument/2006/math">
                        <m:r>
                          <a:rPr lang="en-US" altLang="ko-KR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3)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110" name="직사각형 109">
                    <a:extLst>
                      <a:ext uri="{FF2B5EF4-FFF2-40B4-BE49-F238E27FC236}">
                        <a16:creationId xmlns:a16="http://schemas.microsoft.com/office/drawing/2014/main" id="{4253B5AE-4625-8C31-33F6-7DA59A8363A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635" y="5759280"/>
                    <a:ext cx="1172817" cy="23853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1538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직사각형 110">
                    <a:extLst>
                      <a:ext uri="{FF2B5EF4-FFF2-40B4-BE49-F238E27FC236}">
                        <a16:creationId xmlns:a16="http://schemas.microsoft.com/office/drawing/2014/main" id="{D0FB3A39-782D-E0C5-4CE0-9B31D0AD1CC9}"/>
                      </a:ext>
                    </a:extLst>
                  </p:cNvPr>
                  <p:cNvSpPr/>
                  <p:nvPr/>
                </p:nvSpPr>
                <p:spPr>
                  <a:xfrm>
                    <a:off x="2345635" y="6046305"/>
                    <a:ext cx="1172817" cy="238539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Conv(3</a:t>
                    </a:r>
                    <a14:m>
                      <m:oMath xmlns:m="http://schemas.openxmlformats.org/officeDocument/2006/math">
                        <m:r>
                          <a:rPr lang="en-US" altLang="ko-KR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3)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111" name="직사각형 110">
                    <a:extLst>
                      <a:ext uri="{FF2B5EF4-FFF2-40B4-BE49-F238E27FC236}">
                        <a16:creationId xmlns:a16="http://schemas.microsoft.com/office/drawing/2014/main" id="{D0FB3A39-782D-E0C5-4CE0-9B31D0AD1C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635" y="6046305"/>
                    <a:ext cx="1172817" cy="23853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7407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EB5DEA1B-BCFF-9FE9-29AE-9140A36BECC1}"/>
                      </a:ext>
                    </a:extLst>
                  </p:cNvPr>
                  <p:cNvSpPr/>
                  <p:nvPr/>
                </p:nvSpPr>
                <p:spPr>
                  <a:xfrm>
                    <a:off x="2345635" y="6330203"/>
                    <a:ext cx="1172817" cy="238539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Conv(3</a:t>
                    </a:r>
                    <a14:m>
                      <m:oMath xmlns:m="http://schemas.openxmlformats.org/officeDocument/2006/math">
                        <m:r>
                          <a:rPr lang="en-US" altLang="ko-KR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3)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EB5DEA1B-BCFF-9FE9-29AE-9140A36BECC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635" y="6330203"/>
                    <a:ext cx="1172817" cy="23853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1538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6EF4EA86-A309-27C8-DFA2-6EDFB829A97E}"/>
                  </a:ext>
                </a:extLst>
              </p:cNvPr>
              <p:cNvSpPr/>
              <p:nvPr/>
            </p:nvSpPr>
            <p:spPr>
              <a:xfrm>
                <a:off x="2345635" y="6614101"/>
                <a:ext cx="1172817" cy="23853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  <a:latin typeface="+mn-ea"/>
                  </a:rPr>
                  <a:t>MaxPool</a:t>
                </a:r>
                <a:endParaRPr lang="ko-KR" altLang="en-US" sz="600" dirty="0">
                  <a:solidFill>
                    <a:schemeClr val="tx1"/>
                  </a:solidFill>
                  <a:latin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3F2466E4-43E7-35EC-2158-239B828FD6FE}"/>
                      </a:ext>
                    </a:extLst>
                  </p:cNvPr>
                  <p:cNvSpPr/>
                  <p:nvPr/>
                </p:nvSpPr>
                <p:spPr>
                  <a:xfrm>
                    <a:off x="2345635" y="6897999"/>
                    <a:ext cx="1172817" cy="238539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Conv(3</a:t>
                    </a:r>
                    <a14:m>
                      <m:oMath xmlns:m="http://schemas.openxmlformats.org/officeDocument/2006/math">
                        <m:r>
                          <a:rPr lang="en-US" altLang="ko-KR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3)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3F2466E4-43E7-35EC-2158-239B828FD6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635" y="6897999"/>
                    <a:ext cx="1172817" cy="23853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1538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677053A0-E85B-E098-65F2-B6162EBAF60F}"/>
                      </a:ext>
                    </a:extLst>
                  </p:cNvPr>
                  <p:cNvSpPr/>
                  <p:nvPr/>
                </p:nvSpPr>
                <p:spPr>
                  <a:xfrm>
                    <a:off x="2345635" y="7185024"/>
                    <a:ext cx="1172817" cy="238539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Conv(3</a:t>
                    </a:r>
                    <a14:m>
                      <m:oMath xmlns:m="http://schemas.openxmlformats.org/officeDocument/2006/math">
                        <m:r>
                          <a:rPr lang="en-US" altLang="ko-KR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3)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677053A0-E85B-E098-65F2-B6162EBAF6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635" y="7185024"/>
                    <a:ext cx="1172817" cy="23853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1538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직사각형 129">
                    <a:extLst>
                      <a:ext uri="{FF2B5EF4-FFF2-40B4-BE49-F238E27FC236}">
                        <a16:creationId xmlns:a16="http://schemas.microsoft.com/office/drawing/2014/main" id="{5CD686F5-E83D-31FC-3DA8-7ABD308D3981}"/>
                      </a:ext>
                    </a:extLst>
                  </p:cNvPr>
                  <p:cNvSpPr/>
                  <p:nvPr/>
                </p:nvSpPr>
                <p:spPr>
                  <a:xfrm>
                    <a:off x="2345635" y="7468922"/>
                    <a:ext cx="1172817" cy="238539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Conv(3</a:t>
                    </a:r>
                    <a14:m>
                      <m:oMath xmlns:m="http://schemas.openxmlformats.org/officeDocument/2006/math">
                        <m:r>
                          <a:rPr lang="en-US" altLang="ko-KR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3)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130" name="직사각형 129">
                    <a:extLst>
                      <a:ext uri="{FF2B5EF4-FFF2-40B4-BE49-F238E27FC236}">
                        <a16:creationId xmlns:a16="http://schemas.microsoft.com/office/drawing/2014/main" id="{5CD686F5-E83D-31FC-3DA8-7ABD308D398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635" y="7468922"/>
                    <a:ext cx="1172817" cy="23853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1538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9800D6C2-C3EB-FB37-1D42-4EEDEB890155}"/>
                  </a:ext>
                </a:extLst>
              </p:cNvPr>
              <p:cNvSpPr/>
              <p:nvPr/>
            </p:nvSpPr>
            <p:spPr>
              <a:xfrm>
                <a:off x="2345635" y="7752820"/>
                <a:ext cx="1172817" cy="23853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  <a:latin typeface="+mn-ea"/>
                  </a:rPr>
                  <a:t>MaxPool</a:t>
                </a:r>
                <a:endParaRPr lang="ko-KR" altLang="en-US" sz="600" dirty="0">
                  <a:solidFill>
                    <a:schemeClr val="tx1"/>
                  </a:solidFill>
                  <a:latin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직사각형 132">
                    <a:extLst>
                      <a:ext uri="{FF2B5EF4-FFF2-40B4-BE49-F238E27FC236}">
                        <a16:creationId xmlns:a16="http://schemas.microsoft.com/office/drawing/2014/main" id="{026F62FE-9553-FBE7-F1BC-3457096C1512}"/>
                      </a:ext>
                    </a:extLst>
                  </p:cNvPr>
                  <p:cNvSpPr/>
                  <p:nvPr/>
                </p:nvSpPr>
                <p:spPr>
                  <a:xfrm>
                    <a:off x="2345635" y="8036718"/>
                    <a:ext cx="1172817" cy="238539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Conv(1</a:t>
                    </a:r>
                    <a14:m>
                      <m:oMath xmlns:m="http://schemas.openxmlformats.org/officeDocument/2006/math">
                        <m:r>
                          <a:rPr lang="en-US" altLang="ko-KR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1)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133" name="직사각형 132">
                    <a:extLst>
                      <a:ext uri="{FF2B5EF4-FFF2-40B4-BE49-F238E27FC236}">
                        <a16:creationId xmlns:a16="http://schemas.microsoft.com/office/drawing/2014/main" id="{026F62FE-9553-FBE7-F1BC-3457096C15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635" y="8036718"/>
                    <a:ext cx="1172817" cy="23853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1538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직사각형 137">
                    <a:extLst>
                      <a:ext uri="{FF2B5EF4-FFF2-40B4-BE49-F238E27FC236}">
                        <a16:creationId xmlns:a16="http://schemas.microsoft.com/office/drawing/2014/main" id="{150F3DEB-1270-85CF-F032-4C5EC21D27A4}"/>
                      </a:ext>
                    </a:extLst>
                  </p:cNvPr>
                  <p:cNvSpPr/>
                  <p:nvPr/>
                </p:nvSpPr>
                <p:spPr>
                  <a:xfrm>
                    <a:off x="2345635" y="8320616"/>
                    <a:ext cx="1172817" cy="238539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Conv(1</a:t>
                    </a:r>
                    <a14:m>
                      <m:oMath xmlns:m="http://schemas.openxmlformats.org/officeDocument/2006/math">
                        <m:r>
                          <a:rPr lang="en-US" altLang="ko-KR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1)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138" name="직사각형 137">
                    <a:extLst>
                      <a:ext uri="{FF2B5EF4-FFF2-40B4-BE49-F238E27FC236}">
                        <a16:creationId xmlns:a16="http://schemas.microsoft.com/office/drawing/2014/main" id="{150F3DEB-1270-85CF-F032-4C5EC21D27A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635" y="8320616"/>
                    <a:ext cx="1172817" cy="23853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1538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직사각형 142">
                    <a:extLst>
                      <a:ext uri="{FF2B5EF4-FFF2-40B4-BE49-F238E27FC236}">
                        <a16:creationId xmlns:a16="http://schemas.microsoft.com/office/drawing/2014/main" id="{E7366B63-2B64-B0B2-FF9C-31ECB319D686}"/>
                      </a:ext>
                    </a:extLst>
                  </p:cNvPr>
                  <p:cNvSpPr/>
                  <p:nvPr/>
                </p:nvSpPr>
                <p:spPr>
                  <a:xfrm>
                    <a:off x="5333212" y="8325116"/>
                    <a:ext cx="1172817" cy="238539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Conv(1</a:t>
                    </a:r>
                    <a14:m>
                      <m:oMath xmlns:m="http://schemas.openxmlformats.org/officeDocument/2006/math">
                        <m:r>
                          <a:rPr lang="en-US" altLang="ko-KR" sz="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sz="600" dirty="0">
                        <a:solidFill>
                          <a:schemeClr val="tx1"/>
                        </a:solidFill>
                        <a:latin typeface="+mn-ea"/>
                      </a:rPr>
                      <a:t>1)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143" name="직사각형 142">
                    <a:extLst>
                      <a:ext uri="{FF2B5EF4-FFF2-40B4-BE49-F238E27FC236}">
                        <a16:creationId xmlns:a16="http://schemas.microsoft.com/office/drawing/2014/main" id="{E7366B63-2B64-B0B2-FF9C-31ECB319D68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33212" y="8325116"/>
                    <a:ext cx="1172817" cy="23853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7407"/>
                    </a:stretch>
                  </a:blip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4" name="직선 화살표 연결선 143">
                <a:extLst>
                  <a:ext uri="{FF2B5EF4-FFF2-40B4-BE49-F238E27FC236}">
                    <a16:creationId xmlns:a16="http://schemas.microsoft.com/office/drawing/2014/main" id="{B63D24AD-C9A2-CB32-CED3-A4B08D7A0B15}"/>
                  </a:ext>
                </a:extLst>
              </p:cNvPr>
              <p:cNvCxnSpPr>
                <a:cxnSpLocks/>
                <a:stCxn id="138" idx="3"/>
                <a:endCxn id="143" idx="1"/>
              </p:cNvCxnSpPr>
              <p:nvPr/>
            </p:nvCxnSpPr>
            <p:spPr>
              <a:xfrm>
                <a:off x="3518452" y="8439886"/>
                <a:ext cx="1814760" cy="4500"/>
              </a:xfrm>
              <a:prstGeom prst="straightConnector1">
                <a:avLst/>
              </a:prstGeom>
              <a:ln w="127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952429C9-97E9-2032-1C36-5A6A1FC0CBD1}"/>
                  </a:ext>
                </a:extLst>
              </p:cNvPr>
              <p:cNvSpPr/>
              <p:nvPr/>
            </p:nvSpPr>
            <p:spPr>
              <a:xfrm>
                <a:off x="5333212" y="7586611"/>
                <a:ext cx="1172817" cy="525562"/>
              </a:xfrm>
              <a:prstGeom prst="rect">
                <a:avLst/>
              </a:prstGeom>
              <a:solidFill>
                <a:srgbClr val="FF8BA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>
                    <a:solidFill>
                      <a:schemeClr val="tx1"/>
                    </a:solidFill>
                    <a:latin typeface="+mn-ea"/>
                  </a:rPr>
                  <a:t>Bilinear interpolation</a:t>
                </a:r>
              </a:p>
              <a:p>
                <a:pPr algn="ctr"/>
                <a:r>
                  <a:rPr lang="en-US" altLang="ko-KR" sz="600" dirty="0">
                    <a:solidFill>
                      <a:schemeClr val="tx1"/>
                    </a:solidFill>
                    <a:latin typeface="+mn-ea"/>
                  </a:rPr>
                  <a:t>(32)</a:t>
                </a:r>
                <a:endParaRPr lang="ko-KR" altLang="en-US" sz="6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3335736C-47F9-2966-6E9F-FDAED060B509}"/>
                  </a:ext>
                </a:extLst>
              </p:cNvPr>
              <p:cNvSpPr/>
              <p:nvPr/>
            </p:nvSpPr>
            <p:spPr>
              <a:xfrm>
                <a:off x="5333212" y="7143956"/>
                <a:ext cx="1172817" cy="2385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>
                    <a:solidFill>
                      <a:schemeClr val="tx1"/>
                    </a:solidFill>
                    <a:latin typeface="+mn-ea"/>
                  </a:rPr>
                  <a:t>Input</a:t>
                </a:r>
                <a:endParaRPr lang="ko-KR" altLang="en-US" sz="6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cxnSp>
            <p:nvCxnSpPr>
              <p:cNvPr id="150" name="직선 화살표 연결선 149">
                <a:extLst>
                  <a:ext uri="{FF2B5EF4-FFF2-40B4-BE49-F238E27FC236}">
                    <a16:creationId xmlns:a16="http://schemas.microsoft.com/office/drawing/2014/main" id="{1E86E4A0-680D-B7EE-163A-30CFD7AE25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9621" y="8116499"/>
                <a:ext cx="0" cy="204116"/>
              </a:xfrm>
              <a:prstGeom prst="straightConnector1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화살표 연결선 177">
                <a:extLst>
                  <a:ext uri="{FF2B5EF4-FFF2-40B4-BE49-F238E27FC236}">
                    <a16:creationId xmlns:a16="http://schemas.microsoft.com/office/drawing/2014/main" id="{3C3B60B9-62AC-A177-8B3E-EF8E5AF809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9621" y="7374548"/>
                <a:ext cx="0" cy="204116"/>
              </a:xfrm>
              <a:prstGeom prst="straightConnector1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9CB8B53-899E-3FFA-7CBD-6AEAF2C6FD64}"/>
                </a:ext>
              </a:extLst>
            </p:cNvPr>
            <p:cNvSpPr txBox="1"/>
            <p:nvPr/>
          </p:nvSpPr>
          <p:spPr>
            <a:xfrm>
              <a:off x="4108099" y="6119755"/>
              <a:ext cx="7360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+mn-ea"/>
                </a:rPr>
                <a:t>FCN-16s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8D62CEB-D011-8179-BE95-42C1A5662AD5}"/>
                </a:ext>
              </a:extLst>
            </p:cNvPr>
            <p:cNvSpPr txBox="1"/>
            <p:nvPr/>
          </p:nvSpPr>
          <p:spPr>
            <a:xfrm>
              <a:off x="8184209" y="6119755"/>
              <a:ext cx="7633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+mn-ea"/>
                </a:rPr>
                <a:t>FCN-32s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181" name="왼쪽 중괄호 180">
              <a:extLst>
                <a:ext uri="{FF2B5EF4-FFF2-40B4-BE49-F238E27FC236}">
                  <a16:creationId xmlns:a16="http://schemas.microsoft.com/office/drawing/2014/main" id="{F1FD9E1E-B812-E2C7-73E9-B0B97CEF994C}"/>
                </a:ext>
              </a:extLst>
            </p:cNvPr>
            <p:cNvSpPr/>
            <p:nvPr/>
          </p:nvSpPr>
          <p:spPr>
            <a:xfrm>
              <a:off x="2976642" y="2421056"/>
              <a:ext cx="112640" cy="3675316"/>
            </a:xfrm>
            <a:prstGeom prst="lef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E7B7454-651A-2A8F-0329-F8A4146D7A09}"/>
                </a:ext>
              </a:extLst>
            </p:cNvPr>
            <p:cNvSpPr txBox="1"/>
            <p:nvPr/>
          </p:nvSpPr>
          <p:spPr>
            <a:xfrm>
              <a:off x="916689" y="4194142"/>
              <a:ext cx="2201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+mn-ea"/>
                </a:rPr>
                <a:t>Feature Extraction</a:t>
              </a:r>
            </a:p>
            <a:p>
              <a:pPr algn="ctr"/>
              <a:r>
                <a:rPr lang="en-US" altLang="ko-KR" sz="800" dirty="0">
                  <a:latin typeface="+mn-ea"/>
                </a:rPr>
                <a:t>(VGG-16: Dense</a:t>
              </a:r>
              <a:r>
                <a:rPr lang="ko-KR" altLang="en-US" sz="800" dirty="0">
                  <a:latin typeface="+mn-ea"/>
                </a:rPr>
                <a:t> </a:t>
              </a:r>
              <a:r>
                <a:rPr lang="en-US" altLang="ko-KR" sz="800" dirty="0">
                  <a:latin typeface="+mn-ea"/>
                </a:rPr>
                <a:t>Layer</a:t>
              </a:r>
              <a:r>
                <a:rPr lang="ko-KR" altLang="en-US" sz="800" dirty="0">
                  <a:latin typeface="+mn-ea"/>
                </a:rPr>
                <a:t>→</a:t>
              </a:r>
              <a:r>
                <a:rPr lang="en-US" altLang="ko-KR" sz="800" dirty="0">
                  <a:latin typeface="+mn-ea"/>
                </a:rPr>
                <a:t>Conv(1×1)</a:t>
              </a:r>
              <a:r>
                <a:rPr lang="ko-KR" altLang="en-US" sz="800" dirty="0">
                  <a:latin typeface="+mn-ea"/>
                </a:rPr>
                <a:t> </a:t>
              </a:r>
              <a:r>
                <a:rPr lang="en-US" altLang="ko-KR" sz="800" dirty="0">
                  <a:latin typeface="+mn-ea"/>
                </a:rPr>
                <a:t>)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183" name="왼쪽 중괄호 182">
              <a:extLst>
                <a:ext uri="{FF2B5EF4-FFF2-40B4-BE49-F238E27FC236}">
                  <a16:creationId xmlns:a16="http://schemas.microsoft.com/office/drawing/2014/main" id="{241C6196-CA9F-209B-3D81-5D998FA8660B}"/>
                </a:ext>
              </a:extLst>
            </p:cNvPr>
            <p:cNvSpPr/>
            <p:nvPr/>
          </p:nvSpPr>
          <p:spPr>
            <a:xfrm flipH="1">
              <a:off x="5847580" y="3719991"/>
              <a:ext cx="112639" cy="2376381"/>
            </a:xfrm>
            <a:prstGeom prst="lef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EDD3473B-4648-7AD0-B970-612C673DC4B0}"/>
                </a:ext>
              </a:extLst>
            </p:cNvPr>
            <p:cNvSpPr txBox="1"/>
            <p:nvPr/>
          </p:nvSpPr>
          <p:spPr>
            <a:xfrm>
              <a:off x="5986962" y="4771493"/>
              <a:ext cx="9428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>
                  <a:latin typeface="+mn-ea"/>
                </a:rPr>
                <a:t>Upsampling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33AAE1-C9BC-1F37-3090-43BE440CA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21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1552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066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FCN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B3332-6440-E6B2-97AE-358ACC18DD09}"/>
              </a:ext>
            </a:extLst>
          </p:cNvPr>
          <p:cNvSpPr txBox="1"/>
          <p:nvPr/>
        </p:nvSpPr>
        <p:spPr>
          <a:xfrm>
            <a:off x="231420" y="915270"/>
            <a:ext cx="315503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데이터 세트 클래스 정의</a:t>
            </a:r>
            <a:endParaRPr lang="en-US" altLang="ko-KR" sz="2000" baseline="300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E15C7E-351A-C828-FEA3-84DC7F14D0C6}"/>
              </a:ext>
            </a:extLst>
          </p:cNvPr>
          <p:cNvSpPr txBox="1"/>
          <p:nvPr/>
        </p:nvSpPr>
        <p:spPr>
          <a:xfrm>
            <a:off x="522860" y="1422952"/>
            <a:ext cx="10732425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파스칼 </a:t>
            </a:r>
            <a:r>
              <a:rPr lang="en-US" altLang="ko-KR" sz="1600" dirty="0">
                <a:latin typeface="+mn-ea"/>
              </a:rPr>
              <a:t>VOC 2012 </a:t>
            </a:r>
            <a:r>
              <a:rPr lang="ko-KR" altLang="en-US" sz="1600" dirty="0">
                <a:latin typeface="+mn-ea"/>
              </a:rPr>
              <a:t>챌린지 데이터 세트를 사용해 </a:t>
            </a:r>
            <a:r>
              <a:rPr lang="en-US" altLang="ko-KR" sz="1600" dirty="0">
                <a:latin typeface="+mn-ea"/>
              </a:rPr>
              <a:t>FCN </a:t>
            </a:r>
            <a:r>
              <a:rPr lang="ko-KR" altLang="en-US" sz="1600" dirty="0">
                <a:latin typeface="+mn-ea"/>
              </a:rPr>
              <a:t>모델을 미세 조정함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 데이터 세트는 이미지 분류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객체 검출 및 의미론적 분할을 위한 이미지와 해당 이미지에 대한 객체의 레이블로 구성됨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위의 데이터를 활용해 학습 및 테스트 데이터 세트 클래스를 정의함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D6930-789A-3C0A-A0A2-2341AE9B9A93}"/>
              </a:ext>
            </a:extLst>
          </p:cNvPr>
          <p:cNvSpPr txBox="1"/>
          <p:nvPr/>
        </p:nvSpPr>
        <p:spPr>
          <a:xfrm>
            <a:off x="687125" y="2692455"/>
            <a:ext cx="10093745" cy="415498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altLang="ko-K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endParaRPr lang="en-US" altLang="ko-K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torch</a:t>
            </a:r>
          </a:p>
          <a:p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PIL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Image</a:t>
            </a:r>
          </a:p>
          <a:p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torch.utils.data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Dataset</a:t>
            </a:r>
          </a:p>
          <a:p>
            <a:b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SegmentationDataset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i="1" dirty="0">
                <a:solidFill>
                  <a:srgbClr val="0F87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 err="1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i="1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F968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target_transform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F968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 err="1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i="1" dirty="0" err="1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.root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VOCdevkit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"VOC2012"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file_type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"train"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file_path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i="1" dirty="0" err="1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.root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ImageSets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"Segmentation"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file_type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.txt"</a:t>
            </a:r>
            <a:endParaRPr lang="en-US" altLang="ko-K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i="1" dirty="0" err="1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.root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classes.json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"r"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file: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i="1" dirty="0" err="1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.categories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(file)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i="1" dirty="0" err="1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.files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file_path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splitlines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i="1" dirty="0" err="1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.transform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endParaRPr lang="en-US" altLang="ko-K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i="1" dirty="0" err="1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.target_transform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target_transform</a:t>
            </a:r>
            <a:endParaRPr lang="en-US" altLang="ko-K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i="1" dirty="0" err="1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.data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load_data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A6F7B6E-52E1-C779-C71B-FC528FFB2721}"/>
              </a:ext>
            </a:extLst>
          </p:cNvPr>
          <p:cNvCxnSpPr/>
          <p:nvPr/>
        </p:nvCxnSpPr>
        <p:spPr>
          <a:xfrm>
            <a:off x="7153246" y="4497771"/>
            <a:ext cx="40386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0E0078-B23C-9D05-5369-4A496936F484}"/>
              </a:ext>
            </a:extLst>
          </p:cNvPr>
          <p:cNvSpPr txBox="1"/>
          <p:nvPr/>
        </p:nvSpPr>
        <p:spPr>
          <a:xfrm>
            <a:off x="7557106" y="4326759"/>
            <a:ext cx="2286203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원본 이미지와 마스크 이미지 크기 변형</a:t>
            </a:r>
            <a:endParaRPr lang="en-US" altLang="ko-KR" sz="1000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57FB1A-CDF4-866F-BAA4-A17EB8E16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22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05679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066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FCN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B3332-6440-E6B2-97AE-358ACC18DD09}"/>
              </a:ext>
            </a:extLst>
          </p:cNvPr>
          <p:cNvSpPr txBox="1"/>
          <p:nvPr/>
        </p:nvSpPr>
        <p:spPr>
          <a:xfrm>
            <a:off x="231420" y="915270"/>
            <a:ext cx="315503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데이터 세트 클래스 정의</a:t>
            </a:r>
            <a:endParaRPr lang="en-US" altLang="ko-KR" sz="2000" baseline="300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D6930-789A-3C0A-A0A2-2341AE9B9A93}"/>
              </a:ext>
            </a:extLst>
          </p:cNvPr>
          <p:cNvSpPr txBox="1"/>
          <p:nvPr/>
        </p:nvSpPr>
        <p:spPr>
          <a:xfrm>
            <a:off x="687125" y="1511355"/>
            <a:ext cx="10093745" cy="415498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load_data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i="1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data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file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 err="1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.files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image_path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i="1" dirty="0" err="1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.root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JPEGImages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.jpg"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mask_path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os.path.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i="1" dirty="0" err="1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.root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SegmentationClass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png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image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Image.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image_path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convert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"RGB"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mask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np.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Image.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mask_path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mask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np.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(mask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mask)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target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torch.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LongTensor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(mask).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data.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([image, target])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data</a:t>
            </a:r>
          </a:p>
          <a:p>
            <a:b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 err="1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i="1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image, mask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 err="1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.data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 err="1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.transform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968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image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 err="1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.transform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(image)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 err="1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.target_transform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968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mask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 err="1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.target_transform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(mask)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image, mask</a:t>
            </a:r>
          </a:p>
          <a:p>
            <a:b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 err="1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i="1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i="1" dirty="0" err="1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.data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8A0AE3F-5C2F-1D24-BFB9-369FD1EBBFF5}"/>
              </a:ext>
            </a:extLst>
          </p:cNvPr>
          <p:cNvCxnSpPr>
            <a:cxnSpLocks/>
          </p:cNvCxnSpPr>
          <p:nvPr/>
        </p:nvCxnSpPr>
        <p:spPr>
          <a:xfrm>
            <a:off x="2788920" y="1682367"/>
            <a:ext cx="64008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D5D4A63-1F5A-3D79-BC92-D1A3F21130ED}"/>
              </a:ext>
            </a:extLst>
          </p:cNvPr>
          <p:cNvSpPr txBox="1"/>
          <p:nvPr/>
        </p:nvSpPr>
        <p:spPr>
          <a:xfrm>
            <a:off x="3479141" y="1511355"/>
            <a:ext cx="3169457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원본 이미지와 마스크 데이터를 불러오는 작업을 수행함</a:t>
            </a:r>
            <a:endParaRPr lang="en-US" altLang="ko-KR" sz="1000" dirty="0">
              <a:solidFill>
                <a:srgbClr val="FFFF00"/>
              </a:solidFill>
              <a:latin typeface="+mn-ea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2550FB0-6975-26C2-895F-EA627B7AB2B9}"/>
              </a:ext>
            </a:extLst>
          </p:cNvPr>
          <p:cNvCxnSpPr>
            <a:cxnSpLocks/>
          </p:cNvCxnSpPr>
          <p:nvPr/>
        </p:nvCxnSpPr>
        <p:spPr>
          <a:xfrm>
            <a:off x="4991100" y="2939667"/>
            <a:ext cx="64008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8E66CEF-A212-C71A-5369-CDCBF611953D}"/>
              </a:ext>
            </a:extLst>
          </p:cNvPr>
          <p:cNvSpPr txBox="1"/>
          <p:nvPr/>
        </p:nvSpPr>
        <p:spPr>
          <a:xfrm>
            <a:off x="5681321" y="2768655"/>
            <a:ext cx="4083169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마스크 이미지에서 테두리를 나타내는 값을 </a:t>
            </a:r>
            <a:r>
              <a:rPr lang="en-US" altLang="ko-KR" sz="1000" dirty="0">
                <a:solidFill>
                  <a:srgbClr val="FFFF00"/>
                </a:solidFill>
                <a:latin typeface="+mn-ea"/>
              </a:rPr>
              <a:t>0</a:t>
            </a: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으로 대체해 경계 영역 제거</a:t>
            </a:r>
            <a:endParaRPr lang="en-US" altLang="ko-KR" sz="1000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EF5DEAD-915D-2D3D-FD6D-C5244EA53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23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26597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066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FCN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B3332-6440-E6B2-97AE-358ACC18DD09}"/>
              </a:ext>
            </a:extLst>
          </p:cNvPr>
          <p:cNvSpPr txBox="1"/>
          <p:nvPr/>
        </p:nvSpPr>
        <p:spPr>
          <a:xfrm>
            <a:off x="231420" y="915270"/>
            <a:ext cx="181171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데이터 </a:t>
            </a:r>
            <a:r>
              <a:rPr lang="ko-KR" altLang="en-US" sz="2000" dirty="0" err="1">
                <a:latin typeface="+mj-ea"/>
                <a:ea typeface="+mj-ea"/>
              </a:rPr>
              <a:t>로더</a:t>
            </a:r>
            <a:endParaRPr lang="en-US" altLang="ko-KR" sz="2000" baseline="300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B5D2D9-93FD-44CC-5009-3CC50E51C7A3}"/>
              </a:ext>
            </a:extLst>
          </p:cNvPr>
          <p:cNvSpPr txBox="1"/>
          <p:nvPr/>
        </p:nvSpPr>
        <p:spPr>
          <a:xfrm>
            <a:off x="687125" y="1511355"/>
            <a:ext cx="10093745" cy="34163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torchvision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transforms</a:t>
            </a:r>
          </a:p>
          <a:p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torch.utils.data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DataLoader</a:t>
            </a:r>
            <a:endParaRPr lang="en-US" altLang="ko-K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transform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transforms.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Compose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[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transforms.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PILToTensor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transforms.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ConvertImageDtype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torch.float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transforms.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224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224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target_transform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transforms.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Compose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[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transforms.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224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224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interpolation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transforms.InterpolationMode.</a:t>
            </a:r>
            <a:r>
              <a:rPr lang="en-US" altLang="ko-KR" sz="1200" b="0" dirty="0" err="1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NEAREST</a:t>
            </a:r>
            <a:endParaRPr lang="en-US" altLang="ko-K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93E8B9-814F-E015-D08B-37D9CEF094AB}"/>
              </a:ext>
            </a:extLst>
          </p:cNvPr>
          <p:cNvSpPr txBox="1"/>
          <p:nvPr/>
        </p:nvSpPr>
        <p:spPr>
          <a:xfrm>
            <a:off x="687125" y="5014133"/>
            <a:ext cx="10093745" cy="175432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train_dataset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SegmentationDataset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"../datasets"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F968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transform,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target_transform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target_transform</a:t>
            </a:r>
            <a:endParaRPr lang="en-US" altLang="ko-K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test_dataset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SegmentationDataset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"../datasets"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F968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transform,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target_transform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target_transform</a:t>
            </a:r>
            <a:endParaRPr lang="en-US" altLang="ko-K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train_dataset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F968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drop_last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F968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test_dataset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F968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drop_last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F968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16EF128-F0EE-CBFD-4584-5484F5695BCE}"/>
              </a:ext>
            </a:extLst>
          </p:cNvPr>
          <p:cNvCxnSpPr>
            <a:cxnSpLocks/>
          </p:cNvCxnSpPr>
          <p:nvPr/>
        </p:nvCxnSpPr>
        <p:spPr>
          <a:xfrm>
            <a:off x="3223260" y="4021707"/>
            <a:ext cx="64008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7D37D3-C6D2-6B8C-456E-27B095127A99}"/>
              </a:ext>
            </a:extLst>
          </p:cNvPr>
          <p:cNvSpPr txBox="1"/>
          <p:nvPr/>
        </p:nvSpPr>
        <p:spPr>
          <a:xfrm>
            <a:off x="3913481" y="3850695"/>
            <a:ext cx="2773516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원본 이미지와 동일하게 마스크 이미지도 변환함</a:t>
            </a:r>
            <a:endParaRPr lang="en-US" altLang="ko-KR" sz="1000" dirty="0">
              <a:solidFill>
                <a:srgbClr val="FFFF00"/>
              </a:solidFill>
              <a:latin typeface="+mn-ea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38B3C74-EC2B-B015-5137-A99E0DFC3483}"/>
              </a:ext>
            </a:extLst>
          </p:cNvPr>
          <p:cNvCxnSpPr>
            <a:cxnSpLocks/>
          </p:cNvCxnSpPr>
          <p:nvPr/>
        </p:nvCxnSpPr>
        <p:spPr>
          <a:xfrm>
            <a:off x="6066188" y="4210554"/>
            <a:ext cx="64008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460D77-6A87-BE39-CBBF-534F64535C80}"/>
              </a:ext>
            </a:extLst>
          </p:cNvPr>
          <p:cNvSpPr txBox="1"/>
          <p:nvPr/>
        </p:nvSpPr>
        <p:spPr>
          <a:xfrm>
            <a:off x="6756409" y="4039542"/>
            <a:ext cx="3748142" cy="53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이웃 </a:t>
            </a:r>
            <a:r>
              <a:rPr lang="ko-KR" altLang="en-US" sz="1000" dirty="0" err="1">
                <a:solidFill>
                  <a:srgbClr val="FFFF00"/>
                </a:solidFill>
                <a:latin typeface="+mn-ea"/>
              </a:rPr>
              <a:t>보간법은</a:t>
            </a: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 가장 가까운 위치에 있는 픽셀 값을 사용하여 </a:t>
            </a:r>
            <a:r>
              <a:rPr lang="ko-KR" altLang="en-US" sz="1000" dirty="0" err="1">
                <a:solidFill>
                  <a:srgbClr val="FFFF00"/>
                </a:solidFill>
                <a:latin typeface="+mn-ea"/>
              </a:rPr>
              <a:t>보간함</a:t>
            </a:r>
            <a:endParaRPr lang="en-US" altLang="ko-KR" sz="1000" dirty="0">
              <a:solidFill>
                <a:srgbClr val="FFFF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다운 샘플링</a:t>
            </a:r>
            <a:r>
              <a:rPr lang="en-US" altLang="ko-KR" sz="1000" dirty="0">
                <a:solidFill>
                  <a:srgbClr val="FFFF00"/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효과를 얻을 수 있고</a:t>
            </a:r>
            <a:r>
              <a:rPr lang="en-US" altLang="ko-KR" sz="1000" dirty="0">
                <a:solidFill>
                  <a:srgbClr val="FFFF00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객체 위치 정보 보존을 위해 사용</a:t>
            </a:r>
            <a:endParaRPr lang="en-US" altLang="ko-KR" sz="1000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941091-8237-3C00-76AB-00C30F7C0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24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178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066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FCN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B3332-6440-E6B2-97AE-358ACC18DD09}"/>
              </a:ext>
            </a:extLst>
          </p:cNvPr>
          <p:cNvSpPr txBox="1"/>
          <p:nvPr/>
        </p:nvSpPr>
        <p:spPr>
          <a:xfrm>
            <a:off x="231420" y="915270"/>
            <a:ext cx="218200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FCN </a:t>
            </a:r>
            <a:r>
              <a:rPr lang="ko-KR" altLang="en-US" sz="2000" dirty="0">
                <a:latin typeface="+mj-ea"/>
                <a:ea typeface="+mj-ea"/>
              </a:rPr>
              <a:t>모델 선언</a:t>
            </a:r>
            <a:endParaRPr lang="en-US" altLang="ko-KR" sz="2000" baseline="300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9C96E-F3F3-8312-77E7-E3EA979D4A4D}"/>
              </a:ext>
            </a:extLst>
          </p:cNvPr>
          <p:cNvSpPr txBox="1"/>
          <p:nvPr/>
        </p:nvSpPr>
        <p:spPr>
          <a:xfrm>
            <a:off x="522860" y="1422952"/>
            <a:ext cx="10434267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torchvision</a:t>
            </a:r>
            <a:r>
              <a:rPr lang="ko-KR" altLang="en-US" sz="1600" dirty="0">
                <a:latin typeface="+mn-ea"/>
              </a:rPr>
              <a:t>에서 제공하는 </a:t>
            </a:r>
            <a:r>
              <a:rPr lang="en-US" altLang="ko-KR" sz="1600" dirty="0">
                <a:latin typeface="+mn-ea"/>
              </a:rPr>
              <a:t>FCN </a:t>
            </a:r>
            <a:r>
              <a:rPr lang="ko-KR" altLang="en-US" sz="1600" dirty="0">
                <a:latin typeface="+mn-ea"/>
              </a:rPr>
              <a:t>모델은 전치 </a:t>
            </a:r>
            <a:r>
              <a:rPr lang="ko-KR" altLang="en-US" sz="1600" dirty="0" err="1">
                <a:latin typeface="+mn-ea"/>
              </a:rPr>
              <a:t>합성곱을</a:t>
            </a:r>
            <a:r>
              <a:rPr lang="ko-KR" altLang="en-US" sz="1600" dirty="0">
                <a:latin typeface="+mn-ea"/>
              </a:rPr>
              <a:t> 사용하지 않고 이중 선형 </a:t>
            </a:r>
            <a:r>
              <a:rPr lang="ko-KR" altLang="en-US" sz="1600" dirty="0" err="1">
                <a:latin typeface="+mn-ea"/>
              </a:rPr>
              <a:t>보간법으로</a:t>
            </a:r>
            <a:r>
              <a:rPr lang="ko-KR" altLang="en-US" sz="1600" dirty="0">
                <a:latin typeface="+mn-ea"/>
              </a:rPr>
              <a:t> 한 번에 업 </a:t>
            </a:r>
            <a:r>
              <a:rPr lang="ko-KR" altLang="en-US" sz="1600" dirty="0" err="1">
                <a:latin typeface="+mn-ea"/>
              </a:rPr>
              <a:t>샘플링하는</a:t>
            </a:r>
            <a:r>
              <a:rPr lang="ko-KR" altLang="en-US" sz="1600" dirty="0">
                <a:latin typeface="+mn-ea"/>
              </a:rPr>
              <a:t>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방식으로 제공됨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또한 </a:t>
            </a:r>
            <a:r>
              <a:rPr lang="en-US" altLang="ko-KR" sz="1600" dirty="0">
                <a:latin typeface="+mn-ea"/>
              </a:rPr>
              <a:t>VGG-16</a:t>
            </a:r>
            <a:r>
              <a:rPr lang="ko-KR" altLang="en-US" sz="1600" dirty="0">
                <a:latin typeface="+mn-ea"/>
              </a:rPr>
              <a:t>보다 성능이 좋은 </a:t>
            </a:r>
            <a:r>
              <a:rPr lang="en-US" altLang="ko-KR" sz="1600" dirty="0">
                <a:latin typeface="+mn-ea"/>
              </a:rPr>
              <a:t>ResNet-50 </a:t>
            </a:r>
            <a:r>
              <a:rPr lang="ko-KR" altLang="en-US" sz="1600" dirty="0">
                <a:latin typeface="+mn-ea"/>
              </a:rPr>
              <a:t>모델을 </a:t>
            </a:r>
            <a:r>
              <a:rPr lang="en-US" altLang="ko-KR" sz="1600" dirty="0">
                <a:latin typeface="+mn-ea"/>
              </a:rPr>
              <a:t>Backbone</a:t>
            </a:r>
            <a:r>
              <a:rPr lang="ko-KR" altLang="en-US" sz="1600" dirty="0">
                <a:latin typeface="+mn-ea"/>
              </a:rPr>
              <a:t>으로 사용함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7FB916-E162-497C-9E83-30EBDA554D2F}"/>
              </a:ext>
            </a:extLst>
          </p:cNvPr>
          <p:cNvSpPr txBox="1"/>
          <p:nvPr/>
        </p:nvSpPr>
        <p:spPr>
          <a:xfrm>
            <a:off x="687125" y="2692455"/>
            <a:ext cx="10093745" cy="286232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torch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altLang="ko-K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torch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optim</a:t>
            </a:r>
            <a:endParaRPr lang="en-US" altLang="ko-K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torchvision.models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segmentation</a:t>
            </a:r>
          </a:p>
          <a:p>
            <a:b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21</a:t>
            </a:r>
            <a:endParaRPr lang="en-US" altLang="ko-K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device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torch.cuda.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segmentation.</a:t>
            </a:r>
            <a:r>
              <a:rPr lang="en-US" altLang="ko-KR" sz="12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fcn_resnet50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"FCN_ResNet50_Weights.COCO_WITH_VOC_LABELS_V1"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21</a:t>
            </a:r>
            <a:endParaRPr lang="en-US" altLang="ko-K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(device)</a:t>
            </a:r>
          </a:p>
          <a:p>
            <a:b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params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[p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p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p.requires_grad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optimizer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optim.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SGD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(params,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0.001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momentum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weight_decay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0.0005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criterion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nn.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9CD418-2349-1271-284A-62D75D086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25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4165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066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FCN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B3332-6440-E6B2-97AE-358ACC18DD09}"/>
              </a:ext>
            </a:extLst>
          </p:cNvPr>
          <p:cNvSpPr txBox="1"/>
          <p:nvPr/>
        </p:nvSpPr>
        <p:spPr>
          <a:xfrm>
            <a:off x="231420" y="915270"/>
            <a:ext cx="156805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모델 학습</a:t>
            </a:r>
            <a:endParaRPr lang="en-US" altLang="ko-KR" sz="2000" baseline="300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7FB916-E162-497C-9E83-30EBDA554D2F}"/>
              </a:ext>
            </a:extLst>
          </p:cNvPr>
          <p:cNvSpPr txBox="1"/>
          <p:nvPr/>
        </p:nvSpPr>
        <p:spPr>
          <a:xfrm>
            <a:off x="687125" y="1503735"/>
            <a:ext cx="10093745" cy="397031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cost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altLang="ko-K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images, targets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images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images.</a:t>
            </a:r>
            <a:r>
              <a:rPr lang="en-US" altLang="ko-KR" sz="12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(device)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targets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targets.</a:t>
            </a:r>
            <a:r>
              <a:rPr lang="en-US" altLang="ko-KR" sz="12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(device)</a:t>
            </a:r>
          </a:p>
          <a:p>
            <a:b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output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model(images)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output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output[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"out"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2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permute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contiguous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2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targets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targets.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permute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contiguous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2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loss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criterion(output, targets)</a:t>
            </a:r>
          </a:p>
          <a:p>
            <a:b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optimizer.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zero_grad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loss.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optimizer.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cost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loss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cost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cost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train_dataloader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sz="1200" b="0" dirty="0" err="1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"Epoch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:4d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, Cost :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cost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:.3f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B1D1D9-9EB6-1DF5-3BE2-C76FAD272F2B}"/>
              </a:ext>
            </a:extLst>
          </p:cNvPr>
          <p:cNvSpPr txBox="1"/>
          <p:nvPr/>
        </p:nvSpPr>
        <p:spPr>
          <a:xfrm>
            <a:off x="687125" y="5552891"/>
            <a:ext cx="10093745" cy="101566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&gt;&gt;&gt; 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Epoch :    1, Cost : 0.796</a:t>
            </a:r>
          </a:p>
          <a:p>
            <a:r>
              <a:rPr lang="en-US" altLang="ko-KR" sz="1200" dirty="0">
                <a:solidFill>
                  <a:srgbClr val="F8F8F2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Epoch :   29, Cost : 0.115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Epoch :   30, Cost : 0.110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32366BF-3906-C2DA-CFE1-0EE7C9E4A324}"/>
              </a:ext>
            </a:extLst>
          </p:cNvPr>
          <p:cNvCxnSpPr>
            <a:cxnSpLocks/>
          </p:cNvCxnSpPr>
          <p:nvPr/>
        </p:nvCxnSpPr>
        <p:spPr>
          <a:xfrm>
            <a:off x="8049064" y="3299032"/>
            <a:ext cx="64008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1FC1E4-B7B5-1166-6558-46A32EB93E90}"/>
              </a:ext>
            </a:extLst>
          </p:cNvPr>
          <p:cNvSpPr txBox="1"/>
          <p:nvPr/>
        </p:nvSpPr>
        <p:spPr>
          <a:xfrm>
            <a:off x="8739285" y="3128020"/>
            <a:ext cx="2084225" cy="762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모델 학습 시 손실 값을 계산하기 </a:t>
            </a:r>
            <a:br>
              <a:rPr lang="en-US" altLang="ko-KR" sz="1000" dirty="0">
                <a:solidFill>
                  <a:srgbClr val="FFFF00"/>
                </a:solidFill>
                <a:latin typeface="+mn-ea"/>
              </a:rPr>
            </a:b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위해 </a:t>
            </a:r>
            <a:r>
              <a:rPr lang="en-US" altLang="ko-KR" sz="1000" dirty="0">
                <a:solidFill>
                  <a:srgbClr val="FFFF00"/>
                </a:solidFill>
                <a:latin typeface="+mn-ea"/>
              </a:rPr>
              <a:t>outputs</a:t>
            </a: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와 </a:t>
            </a:r>
            <a:r>
              <a:rPr lang="en-US" altLang="ko-KR" sz="1000" dirty="0" err="1">
                <a:solidFill>
                  <a:srgbClr val="FFFF00"/>
                </a:solidFill>
                <a:latin typeface="+mn-ea"/>
              </a:rPr>
              <a:t>tagets</a:t>
            </a: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을 올바른 </a:t>
            </a:r>
            <a:br>
              <a:rPr lang="en-US" altLang="ko-KR" sz="1000" dirty="0">
                <a:solidFill>
                  <a:srgbClr val="FFFF00"/>
                </a:solidFill>
                <a:latin typeface="+mn-ea"/>
              </a:rPr>
            </a:b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모양으로 변경</a:t>
            </a:r>
            <a:endParaRPr lang="en-US" altLang="ko-KR" sz="1000" dirty="0">
              <a:solidFill>
                <a:srgbClr val="FFFF00"/>
              </a:solidFill>
              <a:latin typeface="+mn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F776F71-FBB7-2AC2-7CE6-783993467AFF}"/>
              </a:ext>
            </a:extLst>
          </p:cNvPr>
          <p:cNvCxnSpPr>
            <a:cxnSpLocks/>
          </p:cNvCxnSpPr>
          <p:nvPr/>
        </p:nvCxnSpPr>
        <p:spPr>
          <a:xfrm>
            <a:off x="6469646" y="3563574"/>
            <a:ext cx="64008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7C256AB-4747-6576-9529-2BB53236D093}"/>
              </a:ext>
            </a:extLst>
          </p:cNvPr>
          <p:cNvSpPr txBox="1"/>
          <p:nvPr/>
        </p:nvSpPr>
        <p:spPr>
          <a:xfrm>
            <a:off x="7159867" y="3392562"/>
            <a:ext cx="1430200" cy="762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각 입력 이미지에 대한</a:t>
            </a:r>
            <a:br>
              <a:rPr lang="en-US" altLang="ko-KR" sz="1000" dirty="0">
                <a:solidFill>
                  <a:srgbClr val="FFFF00"/>
                </a:solidFill>
                <a:latin typeface="+mn-ea"/>
              </a:rPr>
            </a:b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FF00"/>
                </a:solidFill>
                <a:latin typeface="+mn-ea"/>
              </a:rPr>
              <a:t>FCN </a:t>
            </a: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모델의 </a:t>
            </a:r>
            <a:r>
              <a:rPr lang="ko-KR" altLang="en-US" sz="1000" dirty="0" err="1">
                <a:solidFill>
                  <a:srgbClr val="FFFF00"/>
                </a:solidFill>
                <a:latin typeface="+mn-ea"/>
              </a:rPr>
              <a:t>예측값을</a:t>
            </a: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 </a:t>
            </a:r>
            <a:br>
              <a:rPr lang="en-US" altLang="ko-KR" sz="1000" dirty="0">
                <a:solidFill>
                  <a:srgbClr val="FFFF00"/>
                </a:solidFill>
                <a:latin typeface="+mn-ea"/>
              </a:rPr>
            </a:b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포함하는 </a:t>
            </a:r>
            <a:r>
              <a:rPr lang="en-US" altLang="ko-KR" sz="1000" dirty="0">
                <a:solidFill>
                  <a:srgbClr val="FFFF00"/>
                </a:solidFill>
                <a:latin typeface="+mn-ea"/>
              </a:rPr>
              <a:t>2D </a:t>
            </a:r>
            <a:r>
              <a:rPr lang="ko-KR" altLang="en-US" sz="1000" dirty="0" err="1">
                <a:solidFill>
                  <a:srgbClr val="FFFF00"/>
                </a:solidFill>
                <a:latin typeface="+mn-ea"/>
              </a:rPr>
              <a:t>텐서</a:t>
            </a:r>
            <a:endParaRPr lang="en-US" altLang="ko-KR" sz="1000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7AF4D2-70D7-3C47-1078-C5817FEEF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26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0230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066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FCN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B3332-6440-E6B2-97AE-358ACC18DD09}"/>
              </a:ext>
            </a:extLst>
          </p:cNvPr>
          <p:cNvSpPr txBox="1"/>
          <p:nvPr/>
        </p:nvSpPr>
        <p:spPr>
          <a:xfrm>
            <a:off x="231420" y="915270"/>
            <a:ext cx="236154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모델 추론 시각화</a:t>
            </a:r>
            <a:endParaRPr lang="en-US" altLang="ko-KR" sz="2000" baseline="300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7FB916-E162-497C-9E83-30EBDA554D2F}"/>
              </a:ext>
            </a:extLst>
          </p:cNvPr>
          <p:cNvSpPr txBox="1"/>
          <p:nvPr/>
        </p:nvSpPr>
        <p:spPr>
          <a:xfrm>
            <a:off x="687125" y="1503735"/>
            <a:ext cx="7100515" cy="120032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torch.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images, masks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iter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outputs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model(images.</a:t>
            </a:r>
            <a:r>
              <a:rPr lang="en-US" altLang="ko-KR" sz="12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(device))[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"out"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outputs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outputs.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argmax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altLang="ko-KR" sz="120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draw_mask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(images, masks, outputs,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C81F23-BE86-1780-09A6-5992C2169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389" y="1424897"/>
            <a:ext cx="3400931" cy="4823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45A08B-35E4-2956-470E-1FAAAF78DF23}"/>
              </a:ext>
            </a:extLst>
          </p:cNvPr>
          <p:cNvSpPr txBox="1"/>
          <p:nvPr/>
        </p:nvSpPr>
        <p:spPr>
          <a:xfrm>
            <a:off x="8152549" y="1154994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Original</a:t>
            </a:r>
            <a:endParaRPr lang="ko-KR" altLang="en-US" sz="10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1EBDD6-F16B-E7F6-3FBC-0106589486DF}"/>
              </a:ext>
            </a:extLst>
          </p:cNvPr>
          <p:cNvSpPr txBox="1"/>
          <p:nvPr/>
        </p:nvSpPr>
        <p:spPr>
          <a:xfrm>
            <a:off x="9116461" y="1154995"/>
            <a:ext cx="1013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Ground truth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5903C-BCDE-DA86-3F43-FCBAD35CAFF8}"/>
              </a:ext>
            </a:extLst>
          </p:cNvPr>
          <p:cNvSpPr txBox="1"/>
          <p:nvPr/>
        </p:nvSpPr>
        <p:spPr>
          <a:xfrm>
            <a:off x="10350901" y="1154995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Predicted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C3DED-D1CE-5436-8FE2-37F292F4B7E8}"/>
              </a:ext>
            </a:extLst>
          </p:cNvPr>
          <p:cNvSpPr txBox="1"/>
          <p:nvPr/>
        </p:nvSpPr>
        <p:spPr>
          <a:xfrm>
            <a:off x="687125" y="2843984"/>
            <a:ext cx="6611105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사전 학습된 모델의 이미지 크기보다 작은 데이터 세트를 활용해 모델을 학습함</a:t>
            </a:r>
            <a:endParaRPr lang="en-US" altLang="ko-KR" sz="14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따라서 입력 이미지의 크기를 더 크게 설정하여 학습하고 모델에서 요구하는 동일한 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전처리 및 데이터의 개수를 늘린다면 모델의 성능을 더욱 향상시킬 수 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9F0283-D963-486F-14B7-55B6CD654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27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0443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066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FCN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B3332-6440-E6B2-97AE-358ACC18DD09}"/>
              </a:ext>
            </a:extLst>
          </p:cNvPr>
          <p:cNvSpPr txBox="1"/>
          <p:nvPr/>
        </p:nvSpPr>
        <p:spPr>
          <a:xfrm>
            <a:off x="231420" y="915270"/>
            <a:ext cx="1755609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 err="1">
                <a:latin typeface="+mj-ea"/>
                <a:ea typeface="+mj-ea"/>
              </a:rPr>
              <a:t>mIoU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계산</a:t>
            </a:r>
            <a:endParaRPr lang="en-US" altLang="ko-KR" sz="2000" baseline="300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34C9F0-7885-39F1-8022-93427F3D71CE}"/>
              </a:ext>
            </a:extLst>
          </p:cNvPr>
          <p:cNvSpPr txBox="1"/>
          <p:nvPr/>
        </p:nvSpPr>
        <p:spPr>
          <a:xfrm>
            <a:off x="687125" y="1503735"/>
            <a:ext cx="6529015" cy="493981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collections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defaultdict</a:t>
            </a:r>
            <a:endParaRPr lang="en-US" altLang="ko-KR" sz="105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calculate_iou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targets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ious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class_count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intersection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np.</a:t>
            </a:r>
            <a:r>
              <a:rPr lang="en-US" altLang="ko-KR" sz="105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float32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np.</a:t>
            </a:r>
            <a:r>
              <a:rPr lang="en-US" altLang="ko-KR" sz="105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targets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targets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union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np.</a:t>
            </a:r>
            <a:r>
              <a:rPr lang="en-US" altLang="ko-KR" sz="105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targets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np.</a:t>
            </a:r>
            <a:r>
              <a:rPr lang="en-US" altLang="ko-KR" sz="105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intersection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union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ious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intersection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union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class_count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ko-KR" sz="105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ious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class_count</a:t>
            </a:r>
            <a:endParaRPr lang="en-US" altLang="ko-KR" sz="105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ious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np.</a:t>
            </a:r>
            <a:r>
              <a:rPr lang="en-US" altLang="ko-KR" sz="105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class_count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defaultdict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torch.</a:t>
            </a:r>
            <a:r>
              <a:rPr lang="en-US" altLang="ko-KR" sz="105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lang="en-US" altLang="ko-KR" sz="105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images, targets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images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images.</a:t>
            </a:r>
            <a:r>
              <a:rPr lang="en-US" altLang="ko-KR" sz="105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(device)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outputs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model(images)[</a:t>
            </a:r>
            <a:r>
              <a:rPr lang="en-US" altLang="ko-KR" sz="105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"out"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05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permute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05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05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50" b="0" dirty="0" err="1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altLang="ko-KR" sz="105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05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targets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targets.</a:t>
            </a:r>
            <a:r>
              <a:rPr lang="en-US" altLang="ko-KR" sz="105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permute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05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05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detach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05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50" b="0" dirty="0" err="1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altLang="ko-KR" sz="105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05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outputs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outputs.</a:t>
            </a:r>
            <a:r>
              <a:rPr lang="en-US" altLang="ko-KR" sz="105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argmax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05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ious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class_count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calculate_iou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(targets, outputs,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ious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class_count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miou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altLang="ko-KR" sz="105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5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miou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ious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class_count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miou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/=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20</a:t>
            </a:r>
            <a:endParaRPr lang="en-US" altLang="ko-KR" sz="105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 err="1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sz="1050" b="0" dirty="0" err="1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"mIoU</a:t>
            </a:r>
            <a:r>
              <a:rPr lang="en-US" altLang="ko-KR" sz="105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05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계산 결과 </a:t>
            </a:r>
            <a:r>
              <a:rPr lang="en-US" altLang="ko-KR" sz="105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5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05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miou</a:t>
            </a:r>
            <a:r>
              <a:rPr lang="en-US" altLang="ko-KR" sz="105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050" b="0" dirty="0">
                <a:solidFill>
                  <a:srgbClr val="EAC39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A1257B-1745-DAD9-A8B4-14BF34B6BFE1}"/>
              </a:ext>
            </a:extLst>
          </p:cNvPr>
          <p:cNvSpPr txBox="1"/>
          <p:nvPr/>
        </p:nvSpPr>
        <p:spPr>
          <a:xfrm>
            <a:off x="7324145" y="1503735"/>
            <a:ext cx="4334455" cy="25391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altLang="ko-KR" sz="1050" b="0" i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mIoU</a:t>
            </a:r>
            <a:r>
              <a:rPr lang="en-US" altLang="ko-KR" sz="105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05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계산 결과 </a:t>
            </a:r>
            <a:r>
              <a:rPr lang="en-US" altLang="ko-KR" sz="105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0.33398572237091984</a:t>
            </a:r>
            <a:endParaRPr lang="en-US" altLang="ko-KR" sz="105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26B197-2BBE-C6B1-2420-09C5B3E0D30B}"/>
              </a:ext>
            </a:extLst>
          </p:cNvPr>
          <p:cNvSpPr txBox="1"/>
          <p:nvPr/>
        </p:nvSpPr>
        <p:spPr>
          <a:xfrm>
            <a:off x="7324145" y="1838144"/>
            <a:ext cx="4145687" cy="1677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mIoU</a:t>
            </a:r>
            <a:r>
              <a:rPr lang="ko-KR" altLang="en-US" sz="1400" dirty="0">
                <a:latin typeface="+mn-ea"/>
              </a:rPr>
              <a:t>은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모든 </a:t>
            </a:r>
            <a:r>
              <a:rPr lang="en-US" altLang="ko-KR" sz="1400" dirty="0">
                <a:latin typeface="+mn-ea"/>
              </a:rPr>
              <a:t>Class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en-US" altLang="ko-KR" sz="1400" dirty="0" err="1">
                <a:latin typeface="+mn-ea"/>
              </a:rPr>
              <a:t>IoU</a:t>
            </a:r>
            <a:r>
              <a:rPr lang="ko-KR" altLang="en-US" sz="1400" dirty="0">
                <a:latin typeface="+mn-ea"/>
              </a:rPr>
              <a:t>의 평균값임</a:t>
            </a:r>
            <a:endParaRPr lang="en-US" altLang="ko-KR" sz="14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예측과 실제 값 사이의 겹치는 영역이 전체 영역 중 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33%</a:t>
            </a:r>
            <a:r>
              <a:rPr lang="ko-KR" altLang="en-US" sz="1400" dirty="0">
                <a:latin typeface="+mn-ea"/>
              </a:rPr>
              <a:t>를 차지함</a:t>
            </a:r>
            <a:endParaRPr lang="en-US" altLang="ko-KR" sz="14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매우 적은 개수의 데이터와 작은 입력 크기로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학습했음에도 비교적 준수한 성능을 보임</a:t>
            </a:r>
            <a:endParaRPr lang="en-US" altLang="ko-KR" sz="1400" dirty="0">
              <a:latin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2B7D-B45C-D9D1-7B51-60D120D3F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28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5090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531308-ABB9-370C-6BBB-33063A09628D}"/>
              </a:ext>
            </a:extLst>
          </p:cNvPr>
          <p:cNvSpPr txBox="1"/>
          <p:nvPr/>
        </p:nvSpPr>
        <p:spPr>
          <a:xfrm>
            <a:off x="2961167" y="1768092"/>
            <a:ext cx="626966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+mj-ea"/>
                <a:ea typeface="+mj-ea"/>
              </a:rPr>
              <a:t>이매지니어 프로젝트</a:t>
            </a:r>
            <a:endParaRPr lang="en-US" altLang="ko-KR" sz="5400" dirty="0">
              <a:latin typeface="+mj-ea"/>
              <a:ea typeface="+mj-ea"/>
            </a:endParaRPr>
          </a:p>
          <a:p>
            <a:pPr algn="ctr"/>
            <a:r>
              <a:rPr lang="ko-KR" altLang="en-US" sz="5400" dirty="0">
                <a:latin typeface="+mj-ea"/>
                <a:ea typeface="+mj-ea"/>
              </a:rPr>
              <a:t>진행사항</a:t>
            </a:r>
            <a:endParaRPr lang="en-US" altLang="ko-KR" sz="5400" dirty="0">
              <a:latin typeface="+mj-ea"/>
              <a:ea typeface="+mj-ea"/>
            </a:endParaRPr>
          </a:p>
          <a:p>
            <a:pPr algn="ctr"/>
            <a:r>
              <a:rPr lang="en-US" altLang="ko-KR" sz="2800" dirty="0">
                <a:latin typeface="+mj-ea"/>
                <a:ea typeface="+mj-ea"/>
              </a:rPr>
              <a:t>2024.04.29 – 05.03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24374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104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</a:rPr>
              <a:t>SDD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0" y="1441715"/>
            <a:ext cx="9974205" cy="2272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SSD</a:t>
            </a:r>
            <a:r>
              <a:rPr lang="ko-KR" altLang="en-US" sz="1600" dirty="0">
                <a:latin typeface="+mn-ea"/>
              </a:rPr>
              <a:t>는 이미지 내의 객체감지와 분류를 동시에 수행하는 </a:t>
            </a:r>
            <a:r>
              <a:rPr lang="en-US" altLang="ko-KR" sz="1600" dirty="0">
                <a:latin typeface="+mn-ea"/>
              </a:rPr>
              <a:t>1-Stage Detector </a:t>
            </a:r>
            <a:r>
              <a:rPr lang="ko-KR" altLang="en-US" sz="1600" dirty="0">
                <a:latin typeface="+mn-ea"/>
              </a:rPr>
              <a:t>객체 인식 모델임</a:t>
            </a:r>
            <a:endParaRPr lang="en-US" altLang="ko-KR" sz="1600" dirty="0">
              <a:latin typeface="+mn-ea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1-Stage Detector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의 모델은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AA7DA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영역 제안 과정 없이 한 번에 객체 인식을 수행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하는 단일 네트워크를 사용하므로 </a:t>
            </a:r>
            <a:b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</a:b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2-Stage Detector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보다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AA7DA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상대적으로 처리 속도가 빠르다는 장점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이 있음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/>
              <a:ea typeface="나눔스퀘어 네오 Regular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R-CNN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 계열의 모델은 객체 인식을 위해 영역 제안 과정이 추가로 필요해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2-Stage Detector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를 사용함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/>
              <a:ea typeface="나눔스퀘어 네오 Regular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2-Stage Detector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은 객체 인식 성능이 높지만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AA7DA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영역 제안 과정에서 병목 현상이 발생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해 추론 속도가 느려짐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/>
              <a:ea typeface="나눔스퀘어 네오 Regular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이로 인해 실시간 처리를 요구하는 분야에서 활용하기가 어려움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/>
              <a:ea typeface="나눔스퀘어 네오 Regular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5218095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1-Stage Detector, 2-Stage Detector</a:t>
            </a:r>
            <a:endParaRPr lang="en-US" altLang="ko-KR" sz="2000" baseline="30000" dirty="0">
              <a:latin typeface="+mj-ea"/>
              <a:ea typeface="+mj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6845190-7CC2-C3C6-77D4-6F94F7B7BD16}"/>
              </a:ext>
            </a:extLst>
          </p:cNvPr>
          <p:cNvGrpSpPr/>
          <p:nvPr/>
        </p:nvGrpSpPr>
        <p:grpSpPr>
          <a:xfrm>
            <a:off x="1338450" y="4042107"/>
            <a:ext cx="9515100" cy="1784494"/>
            <a:chOff x="1293657" y="4246248"/>
            <a:chExt cx="9515100" cy="1784494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57516B2-9B30-4DC8-11DE-CCF1A2AE9167}"/>
                </a:ext>
              </a:extLst>
            </p:cNvPr>
            <p:cNvGrpSpPr/>
            <p:nvPr/>
          </p:nvGrpSpPr>
          <p:grpSpPr>
            <a:xfrm>
              <a:off x="1293657" y="4246248"/>
              <a:ext cx="3346123" cy="1440663"/>
              <a:chOff x="5407493" y="4730764"/>
              <a:chExt cx="3346123" cy="144066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7646FACD-B2BA-7B58-7F17-A5FEFBB52633}"/>
                  </a:ext>
                </a:extLst>
              </p:cNvPr>
              <p:cNvGrpSpPr/>
              <p:nvPr/>
            </p:nvGrpSpPr>
            <p:grpSpPr>
              <a:xfrm>
                <a:off x="5407493" y="4730764"/>
                <a:ext cx="1658078" cy="1440663"/>
                <a:chOff x="5407493" y="4730764"/>
                <a:chExt cx="1658078" cy="1440663"/>
              </a:xfrm>
            </p:grpSpPr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212CB5C1-32DE-8787-9DCC-753A769F2B91}"/>
                    </a:ext>
                  </a:extLst>
                </p:cNvPr>
                <p:cNvGrpSpPr/>
                <p:nvPr/>
              </p:nvGrpSpPr>
              <p:grpSpPr>
                <a:xfrm>
                  <a:off x="5566654" y="4856912"/>
                  <a:ext cx="1375983" cy="934491"/>
                  <a:chOff x="623804" y="3719182"/>
                  <a:chExt cx="2721848" cy="1824148"/>
                </a:xfrm>
              </p:grpSpPr>
              <p:grpSp>
                <p:nvGrpSpPr>
                  <p:cNvPr id="74" name="그룹 73">
                    <a:extLst>
                      <a:ext uri="{FF2B5EF4-FFF2-40B4-BE49-F238E27FC236}">
                        <a16:creationId xmlns:a16="http://schemas.microsoft.com/office/drawing/2014/main" id="{ABA36925-B3B6-C6E5-6B88-47FF6CE78154}"/>
                      </a:ext>
                    </a:extLst>
                  </p:cNvPr>
                  <p:cNvGrpSpPr/>
                  <p:nvPr/>
                </p:nvGrpSpPr>
                <p:grpSpPr>
                  <a:xfrm rot="152397">
                    <a:off x="623804" y="3719182"/>
                    <a:ext cx="2721848" cy="1824148"/>
                    <a:chOff x="1351641" y="3371524"/>
                    <a:chExt cx="2721848" cy="1824148"/>
                  </a:xfrm>
                  <a:solidFill>
                    <a:schemeClr val="bg2">
                      <a:lumMod val="90000"/>
                    </a:schemeClr>
                  </a:solidFill>
                </p:grpSpPr>
                <p:sp>
                  <p:nvSpPr>
                    <p:cNvPr id="78" name="정육면체 77">
                      <a:extLst>
                        <a:ext uri="{FF2B5EF4-FFF2-40B4-BE49-F238E27FC236}">
                          <a16:creationId xmlns:a16="http://schemas.microsoft.com/office/drawing/2014/main" id="{3A150845-8863-B24B-4C00-F9C8A8FE1709}"/>
                        </a:ext>
                      </a:extLst>
                    </p:cNvPr>
                    <p:cNvSpPr/>
                    <p:nvPr/>
                  </p:nvSpPr>
                  <p:spPr>
                    <a:xfrm rot="581726">
                      <a:off x="1351641" y="4083854"/>
                      <a:ext cx="2721848" cy="1111818"/>
                    </a:xfrm>
                    <a:prstGeom prst="cube">
                      <a:avLst>
                        <a:gd name="adj" fmla="val 93415"/>
                      </a:avLst>
                    </a:prstGeom>
                    <a:grpFill/>
                    <a:ln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79" name="정육면체 78">
                      <a:extLst>
                        <a:ext uri="{FF2B5EF4-FFF2-40B4-BE49-F238E27FC236}">
                          <a16:creationId xmlns:a16="http://schemas.microsoft.com/office/drawing/2014/main" id="{93831835-B8A6-9815-35BB-E07C5C3F9F6F}"/>
                        </a:ext>
                      </a:extLst>
                    </p:cNvPr>
                    <p:cNvSpPr/>
                    <p:nvPr/>
                  </p:nvSpPr>
                  <p:spPr>
                    <a:xfrm rot="581726">
                      <a:off x="1588151" y="3803448"/>
                      <a:ext cx="2199336" cy="831483"/>
                    </a:xfrm>
                    <a:prstGeom prst="cube">
                      <a:avLst>
                        <a:gd name="adj" fmla="val 93415"/>
                      </a:avLst>
                    </a:prstGeom>
                    <a:grpFill/>
                    <a:ln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80" name="정육면체 79">
                      <a:extLst>
                        <a:ext uri="{FF2B5EF4-FFF2-40B4-BE49-F238E27FC236}">
                          <a16:creationId xmlns:a16="http://schemas.microsoft.com/office/drawing/2014/main" id="{53D6A605-4028-35F3-87A6-F5DA59737D8D}"/>
                        </a:ext>
                      </a:extLst>
                    </p:cNvPr>
                    <p:cNvSpPr/>
                    <p:nvPr/>
                  </p:nvSpPr>
                  <p:spPr>
                    <a:xfrm rot="581726">
                      <a:off x="1868664" y="3592051"/>
                      <a:ext cx="1554006" cy="579718"/>
                    </a:xfrm>
                    <a:prstGeom prst="cube">
                      <a:avLst>
                        <a:gd name="adj" fmla="val 93415"/>
                      </a:avLst>
                    </a:prstGeom>
                    <a:grpFill/>
                    <a:ln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81" name="정육면체 80">
                      <a:extLst>
                        <a:ext uri="{FF2B5EF4-FFF2-40B4-BE49-F238E27FC236}">
                          <a16:creationId xmlns:a16="http://schemas.microsoft.com/office/drawing/2014/main" id="{CEB8D119-48C1-0761-707E-A0F25E502242}"/>
                        </a:ext>
                      </a:extLst>
                    </p:cNvPr>
                    <p:cNvSpPr/>
                    <p:nvPr/>
                  </p:nvSpPr>
                  <p:spPr>
                    <a:xfrm rot="581726">
                      <a:off x="2100410" y="3371524"/>
                      <a:ext cx="1066514" cy="368418"/>
                    </a:xfrm>
                    <a:prstGeom prst="cube">
                      <a:avLst>
                        <a:gd name="adj" fmla="val 93415"/>
                      </a:avLst>
                    </a:prstGeom>
                    <a:grpFill/>
                    <a:ln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/>
                    </a:p>
                  </p:txBody>
                </p:sp>
              </p:grpSp>
              <p:cxnSp>
                <p:nvCxnSpPr>
                  <p:cNvPr id="75" name="직선 화살표 연결선 74">
                    <a:extLst>
                      <a:ext uri="{FF2B5EF4-FFF2-40B4-BE49-F238E27FC236}">
                        <a16:creationId xmlns:a16="http://schemas.microsoft.com/office/drawing/2014/main" id="{623A5488-9504-387A-8910-C822AFF8D6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15485" y="4999825"/>
                    <a:ext cx="0" cy="20715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직선 화살표 연결선 75">
                    <a:extLst>
                      <a:ext uri="{FF2B5EF4-FFF2-40B4-BE49-F238E27FC236}">
                        <a16:creationId xmlns:a16="http://schemas.microsoft.com/office/drawing/2014/main" id="{0F70A38C-F6BC-86AA-A49B-FDA2DBA9FB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15485" y="4527680"/>
                    <a:ext cx="0" cy="20715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직선 화살표 연결선 76">
                    <a:extLst>
                      <a:ext uri="{FF2B5EF4-FFF2-40B4-BE49-F238E27FC236}">
                        <a16:creationId xmlns:a16="http://schemas.microsoft.com/office/drawing/2014/main" id="{9EC8ECD4-E5DC-3EB9-4507-871A063649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15485" y="4102824"/>
                    <a:ext cx="0" cy="20715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E58DC3C-165A-79D5-0C08-5A2DCCACC4A2}"/>
                    </a:ext>
                  </a:extLst>
                </p:cNvPr>
                <p:cNvSpPr txBox="1"/>
                <p:nvPr/>
              </p:nvSpPr>
              <p:spPr>
                <a:xfrm>
                  <a:off x="5554835" y="5927677"/>
                  <a:ext cx="139333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latin typeface="+mn-ea"/>
                    </a:rPr>
                    <a:t>&lt;Feature Extraction&gt;</a:t>
                  </a:r>
                  <a:endParaRPr lang="ko-KR" altLang="en-US" sz="900" dirty="0">
                    <a:latin typeface="+mn-ea"/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0ED0DC4B-FCA9-AEC7-3351-5FEAF5EE012F}"/>
                    </a:ext>
                  </a:extLst>
                </p:cNvPr>
                <p:cNvSpPr/>
                <p:nvPr/>
              </p:nvSpPr>
              <p:spPr>
                <a:xfrm>
                  <a:off x="5407493" y="4730764"/>
                  <a:ext cx="1658078" cy="1440663"/>
                </a:xfrm>
                <a:prstGeom prst="roundRect">
                  <a:avLst>
                    <a:gd name="adj" fmla="val 3996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</p:grp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821DCE1C-E9E5-CF29-9CD8-1CED6CA7D268}"/>
                  </a:ext>
                </a:extLst>
              </p:cNvPr>
              <p:cNvCxnSpPr>
                <a:cxnSpLocks/>
                <a:endCxn id="62" idx="3"/>
              </p:cNvCxnSpPr>
              <p:nvPr/>
            </p:nvCxnSpPr>
            <p:spPr>
              <a:xfrm>
                <a:off x="7065571" y="5108839"/>
                <a:ext cx="34992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0E27FEA1-DD9E-975E-7BB7-E4B1F92ACA14}"/>
                  </a:ext>
                </a:extLst>
              </p:cNvPr>
              <p:cNvGrpSpPr/>
              <p:nvPr/>
            </p:nvGrpSpPr>
            <p:grpSpPr>
              <a:xfrm>
                <a:off x="7246026" y="4730765"/>
                <a:ext cx="1507590" cy="1440662"/>
                <a:chOff x="7323719" y="4730765"/>
                <a:chExt cx="1507590" cy="1440662"/>
              </a:xfrm>
            </p:grpSpPr>
            <p:sp>
              <p:nvSpPr>
                <p:cNvPr id="62" name="정육면체 61">
                  <a:extLst>
                    <a:ext uri="{FF2B5EF4-FFF2-40B4-BE49-F238E27FC236}">
                      <a16:creationId xmlns:a16="http://schemas.microsoft.com/office/drawing/2014/main" id="{C77AA2FB-4E5A-04A7-7500-85A6B2D0139E}"/>
                    </a:ext>
                  </a:extLst>
                </p:cNvPr>
                <p:cNvSpPr/>
                <p:nvPr/>
              </p:nvSpPr>
              <p:spPr>
                <a:xfrm rot="5400000">
                  <a:off x="7248875" y="5075305"/>
                  <a:ext cx="785601" cy="296984"/>
                </a:xfrm>
                <a:prstGeom prst="cube">
                  <a:avLst>
                    <a:gd name="adj" fmla="val 77417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63" name="정육면체 62">
                  <a:extLst>
                    <a:ext uri="{FF2B5EF4-FFF2-40B4-BE49-F238E27FC236}">
                      <a16:creationId xmlns:a16="http://schemas.microsoft.com/office/drawing/2014/main" id="{86880860-43DA-3855-1FD2-2E857954BF58}"/>
                    </a:ext>
                  </a:extLst>
                </p:cNvPr>
                <p:cNvSpPr/>
                <p:nvPr/>
              </p:nvSpPr>
              <p:spPr>
                <a:xfrm rot="5400000">
                  <a:off x="7858946" y="4957495"/>
                  <a:ext cx="471940" cy="152530"/>
                </a:xfrm>
                <a:prstGeom prst="cube">
                  <a:avLst>
                    <a:gd name="adj" fmla="val 77417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64" name="정육면체 63">
                  <a:extLst>
                    <a:ext uri="{FF2B5EF4-FFF2-40B4-BE49-F238E27FC236}">
                      <a16:creationId xmlns:a16="http://schemas.microsoft.com/office/drawing/2014/main" id="{517A5C39-701A-D3F4-0B8B-94C351C73DE5}"/>
                    </a:ext>
                  </a:extLst>
                </p:cNvPr>
                <p:cNvSpPr/>
                <p:nvPr/>
              </p:nvSpPr>
              <p:spPr>
                <a:xfrm rot="5400000">
                  <a:off x="7858946" y="5540332"/>
                  <a:ext cx="471940" cy="152530"/>
                </a:xfrm>
                <a:prstGeom prst="cube">
                  <a:avLst>
                    <a:gd name="adj" fmla="val 77417"/>
                  </a:avLst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cxnSp>
              <p:nvCxnSpPr>
                <p:cNvPr id="65" name="직선 화살표 연결선 64">
                  <a:extLst>
                    <a:ext uri="{FF2B5EF4-FFF2-40B4-BE49-F238E27FC236}">
                      <a16:creationId xmlns:a16="http://schemas.microsoft.com/office/drawing/2014/main" id="{8209D232-D73A-F84D-EB23-DD7E3A62D704}"/>
                    </a:ext>
                  </a:extLst>
                </p:cNvPr>
                <p:cNvCxnSpPr>
                  <a:cxnSpLocks/>
                  <a:endCxn id="63" idx="3"/>
                </p:cNvCxnSpPr>
                <p:nvPr/>
              </p:nvCxnSpPr>
              <p:spPr>
                <a:xfrm flipV="1">
                  <a:off x="7691064" y="4974719"/>
                  <a:ext cx="327588" cy="24270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화살표 연결선 65">
                  <a:extLst>
                    <a:ext uri="{FF2B5EF4-FFF2-40B4-BE49-F238E27FC236}">
                      <a16:creationId xmlns:a16="http://schemas.microsoft.com/office/drawing/2014/main" id="{D4B01DBA-A537-769E-9EB4-2645E889EC32}"/>
                    </a:ext>
                  </a:extLst>
                </p:cNvPr>
                <p:cNvCxnSpPr>
                  <a:cxnSpLocks/>
                  <a:endCxn id="64" idx="3"/>
                </p:cNvCxnSpPr>
                <p:nvPr/>
              </p:nvCxnSpPr>
              <p:spPr>
                <a:xfrm>
                  <a:off x="7691064" y="5217420"/>
                  <a:ext cx="327588" cy="34013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사각형: 둥근 모서리 66">
                  <a:extLst>
                    <a:ext uri="{FF2B5EF4-FFF2-40B4-BE49-F238E27FC236}">
                      <a16:creationId xmlns:a16="http://schemas.microsoft.com/office/drawing/2014/main" id="{56648C61-5A83-BF57-3244-AD4F9B2F22F6}"/>
                    </a:ext>
                  </a:extLst>
                </p:cNvPr>
                <p:cNvSpPr/>
                <p:nvPr/>
              </p:nvSpPr>
              <p:spPr>
                <a:xfrm>
                  <a:off x="7323719" y="4730765"/>
                  <a:ext cx="1461693" cy="1440662"/>
                </a:xfrm>
                <a:prstGeom prst="roundRect">
                  <a:avLst>
                    <a:gd name="adj" fmla="val 3996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19F945A-0746-6F5D-9CC3-BD076CEFA0A3}"/>
                    </a:ext>
                  </a:extLst>
                </p:cNvPr>
                <p:cNvSpPr txBox="1"/>
                <p:nvPr/>
              </p:nvSpPr>
              <p:spPr>
                <a:xfrm>
                  <a:off x="7335586" y="5934384"/>
                  <a:ext cx="1443024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latin typeface="+mn-ea"/>
                    </a:rPr>
                    <a:t>&lt;Object Recognition&gt;</a:t>
                  </a:r>
                  <a:endParaRPr lang="ko-KR" altLang="en-US" sz="900" dirty="0">
                    <a:latin typeface="+mn-ea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ED4FFA-79B1-A60D-7499-6287AF00B48B}"/>
                    </a:ext>
                  </a:extLst>
                </p:cNvPr>
                <p:cNvSpPr txBox="1"/>
                <p:nvPr/>
              </p:nvSpPr>
              <p:spPr>
                <a:xfrm>
                  <a:off x="8120858" y="4935895"/>
                  <a:ext cx="710451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600" dirty="0">
                      <a:latin typeface="+mn-ea"/>
                    </a:rPr>
                    <a:t>Classification</a:t>
                  </a:r>
                  <a:endParaRPr lang="ko-KR" altLang="en-US" sz="600" dirty="0">
                    <a:latin typeface="+mn-ea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418B052-CEEA-47F1-E0DD-D8C123126E51}"/>
                    </a:ext>
                  </a:extLst>
                </p:cNvPr>
                <p:cNvSpPr txBox="1"/>
                <p:nvPr/>
              </p:nvSpPr>
              <p:spPr>
                <a:xfrm>
                  <a:off x="8142875" y="5557555"/>
                  <a:ext cx="620683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600" dirty="0">
                      <a:latin typeface="+mn-ea"/>
                    </a:rPr>
                    <a:t>Regression</a:t>
                  </a:r>
                  <a:endParaRPr lang="ko-KR" altLang="en-US" sz="600" dirty="0">
                    <a:latin typeface="+mn-ea"/>
                  </a:endParaRPr>
                </a:p>
              </p:txBody>
            </p:sp>
          </p:grp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15E95BF-645F-F050-CF89-852851BDAB80}"/>
                </a:ext>
              </a:extLst>
            </p:cNvPr>
            <p:cNvGrpSpPr/>
            <p:nvPr/>
          </p:nvGrpSpPr>
          <p:grpSpPr>
            <a:xfrm>
              <a:off x="5826866" y="4246248"/>
              <a:ext cx="4981891" cy="1443983"/>
              <a:chOff x="5409759" y="3150715"/>
              <a:chExt cx="4981891" cy="1443983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1D54ADB-20C9-C868-9E88-1D78C6DA7DE4}"/>
                  </a:ext>
                </a:extLst>
              </p:cNvPr>
              <p:cNvGrpSpPr/>
              <p:nvPr/>
            </p:nvGrpSpPr>
            <p:grpSpPr>
              <a:xfrm>
                <a:off x="5569287" y="3277153"/>
                <a:ext cx="1379154" cy="936645"/>
                <a:chOff x="623804" y="3719182"/>
                <a:chExt cx="2721848" cy="1824148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72813648-BF18-F1D3-1276-B2B5BE54F1CA}"/>
                    </a:ext>
                  </a:extLst>
                </p:cNvPr>
                <p:cNvGrpSpPr/>
                <p:nvPr/>
              </p:nvGrpSpPr>
              <p:grpSpPr>
                <a:xfrm rot="152397">
                  <a:off x="623804" y="3719182"/>
                  <a:ext cx="2721848" cy="1824148"/>
                  <a:chOff x="1351641" y="3371524"/>
                  <a:chExt cx="2721848" cy="1824148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55" name="정육면체 54">
                    <a:extLst>
                      <a:ext uri="{FF2B5EF4-FFF2-40B4-BE49-F238E27FC236}">
                        <a16:creationId xmlns:a16="http://schemas.microsoft.com/office/drawing/2014/main" id="{FF0263C7-5053-55A0-A948-7A31677CC541}"/>
                      </a:ext>
                    </a:extLst>
                  </p:cNvPr>
                  <p:cNvSpPr/>
                  <p:nvPr/>
                </p:nvSpPr>
                <p:spPr>
                  <a:xfrm rot="581726">
                    <a:off x="1351641" y="4083854"/>
                    <a:ext cx="2721848" cy="1111818"/>
                  </a:xfrm>
                  <a:prstGeom prst="cube">
                    <a:avLst>
                      <a:gd name="adj" fmla="val 93415"/>
                    </a:avLst>
                  </a:prstGeom>
                  <a:grpFill/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56" name="정육면체 55">
                    <a:extLst>
                      <a:ext uri="{FF2B5EF4-FFF2-40B4-BE49-F238E27FC236}">
                        <a16:creationId xmlns:a16="http://schemas.microsoft.com/office/drawing/2014/main" id="{B422553A-8DF6-205B-A0C0-FEA825E8B276}"/>
                      </a:ext>
                    </a:extLst>
                  </p:cNvPr>
                  <p:cNvSpPr/>
                  <p:nvPr/>
                </p:nvSpPr>
                <p:spPr>
                  <a:xfrm rot="581726">
                    <a:off x="1588151" y="3803448"/>
                    <a:ext cx="2199336" cy="831483"/>
                  </a:xfrm>
                  <a:prstGeom prst="cube">
                    <a:avLst>
                      <a:gd name="adj" fmla="val 93415"/>
                    </a:avLst>
                  </a:prstGeom>
                  <a:grpFill/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57" name="정육면체 56">
                    <a:extLst>
                      <a:ext uri="{FF2B5EF4-FFF2-40B4-BE49-F238E27FC236}">
                        <a16:creationId xmlns:a16="http://schemas.microsoft.com/office/drawing/2014/main" id="{E12DD423-124A-E143-DF7B-8133973897AB}"/>
                      </a:ext>
                    </a:extLst>
                  </p:cNvPr>
                  <p:cNvSpPr/>
                  <p:nvPr/>
                </p:nvSpPr>
                <p:spPr>
                  <a:xfrm rot="581726">
                    <a:off x="1868664" y="3592051"/>
                    <a:ext cx="1554006" cy="579718"/>
                  </a:xfrm>
                  <a:prstGeom prst="cube">
                    <a:avLst>
                      <a:gd name="adj" fmla="val 93415"/>
                    </a:avLst>
                  </a:prstGeom>
                  <a:grpFill/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58" name="정육면체 57">
                    <a:extLst>
                      <a:ext uri="{FF2B5EF4-FFF2-40B4-BE49-F238E27FC236}">
                        <a16:creationId xmlns:a16="http://schemas.microsoft.com/office/drawing/2014/main" id="{8CF33078-D746-4CD7-0A10-D3D6FC01AF5B}"/>
                      </a:ext>
                    </a:extLst>
                  </p:cNvPr>
                  <p:cNvSpPr/>
                  <p:nvPr/>
                </p:nvSpPr>
                <p:spPr>
                  <a:xfrm rot="581726">
                    <a:off x="2100410" y="3371524"/>
                    <a:ext cx="1066514" cy="368418"/>
                  </a:xfrm>
                  <a:prstGeom prst="cube">
                    <a:avLst>
                      <a:gd name="adj" fmla="val 93415"/>
                    </a:avLst>
                  </a:prstGeom>
                  <a:grpFill/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</p:grpSp>
            <p:cxnSp>
              <p:nvCxnSpPr>
                <p:cNvPr id="52" name="직선 화살표 연결선 51">
                  <a:extLst>
                    <a:ext uri="{FF2B5EF4-FFF2-40B4-BE49-F238E27FC236}">
                      <a16:creationId xmlns:a16="http://schemas.microsoft.com/office/drawing/2014/main" id="{6BAD7AA8-0C93-B615-2165-E4C232BE9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15485" y="4999825"/>
                  <a:ext cx="0" cy="20715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화살표 연결선 52">
                  <a:extLst>
                    <a:ext uri="{FF2B5EF4-FFF2-40B4-BE49-F238E27FC236}">
                      <a16:creationId xmlns:a16="http://schemas.microsoft.com/office/drawing/2014/main" id="{38D1B0C5-80AC-042E-76D1-6863B284C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15485" y="4527680"/>
                  <a:ext cx="0" cy="20715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화살표 연결선 53">
                  <a:extLst>
                    <a:ext uri="{FF2B5EF4-FFF2-40B4-BE49-F238E27FC236}">
                      <a16:creationId xmlns:a16="http://schemas.microsoft.com/office/drawing/2014/main" id="{20D4C62E-1217-0959-4566-0B1953FB86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15485" y="4102824"/>
                  <a:ext cx="0" cy="20715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17AAFEAC-2AF7-9223-D2AF-545DBFA3B90F}"/>
                  </a:ext>
                </a:extLst>
              </p:cNvPr>
              <p:cNvSpPr/>
              <p:nvPr/>
            </p:nvSpPr>
            <p:spPr>
              <a:xfrm>
                <a:off x="5409759" y="3150715"/>
                <a:ext cx="1661900" cy="1443983"/>
              </a:xfrm>
              <a:prstGeom prst="roundRect">
                <a:avLst>
                  <a:gd name="adj" fmla="val 3996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DF91C64-7604-D228-80C2-BDBF71C96BF1}"/>
                  </a:ext>
                </a:extLst>
              </p:cNvPr>
              <p:cNvSpPr txBox="1"/>
              <p:nvPr/>
            </p:nvSpPr>
            <p:spPr>
              <a:xfrm>
                <a:off x="5537686" y="4343326"/>
                <a:ext cx="144783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>
                    <a:latin typeface="+mn-ea"/>
                  </a:rPr>
                  <a:t>&lt; Feature Extraction &gt;</a:t>
                </a:r>
                <a:endParaRPr lang="ko-KR" altLang="en-US" sz="900" dirty="0">
                  <a:latin typeface="+mn-ea"/>
                </a:endParaRP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9AD7FF1-B5CE-941B-9553-572E392B5BCE}"/>
                  </a:ext>
                </a:extLst>
              </p:cNvPr>
              <p:cNvGrpSpPr/>
              <p:nvPr/>
            </p:nvGrpSpPr>
            <p:grpSpPr>
              <a:xfrm>
                <a:off x="7240531" y="3151169"/>
                <a:ext cx="3123912" cy="1440662"/>
                <a:chOff x="7323719" y="4730765"/>
                <a:chExt cx="3123912" cy="1440662"/>
              </a:xfrm>
            </p:grpSpPr>
            <p:sp>
              <p:nvSpPr>
                <p:cNvPr id="41" name="정육면체 40">
                  <a:extLst>
                    <a:ext uri="{FF2B5EF4-FFF2-40B4-BE49-F238E27FC236}">
                      <a16:creationId xmlns:a16="http://schemas.microsoft.com/office/drawing/2014/main" id="{3710143B-7196-1769-E978-145832DE3807}"/>
                    </a:ext>
                  </a:extLst>
                </p:cNvPr>
                <p:cNvSpPr/>
                <p:nvPr/>
              </p:nvSpPr>
              <p:spPr>
                <a:xfrm rot="5400000">
                  <a:off x="7248875" y="5075305"/>
                  <a:ext cx="785601" cy="296984"/>
                </a:xfrm>
                <a:prstGeom prst="cube">
                  <a:avLst>
                    <a:gd name="adj" fmla="val 77417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42" name="정육면체 41">
                  <a:extLst>
                    <a:ext uri="{FF2B5EF4-FFF2-40B4-BE49-F238E27FC236}">
                      <a16:creationId xmlns:a16="http://schemas.microsoft.com/office/drawing/2014/main" id="{995871A4-E941-7C4D-C876-A9980E1D99AB}"/>
                    </a:ext>
                  </a:extLst>
                </p:cNvPr>
                <p:cNvSpPr/>
                <p:nvPr/>
              </p:nvSpPr>
              <p:spPr>
                <a:xfrm rot="5400000">
                  <a:off x="7858946" y="4957495"/>
                  <a:ext cx="471940" cy="152530"/>
                </a:xfrm>
                <a:prstGeom prst="cube">
                  <a:avLst>
                    <a:gd name="adj" fmla="val 77417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43" name="정육면체 42">
                  <a:extLst>
                    <a:ext uri="{FF2B5EF4-FFF2-40B4-BE49-F238E27FC236}">
                      <a16:creationId xmlns:a16="http://schemas.microsoft.com/office/drawing/2014/main" id="{D2876116-AA83-203B-57E6-6F27EB1D76BD}"/>
                    </a:ext>
                  </a:extLst>
                </p:cNvPr>
                <p:cNvSpPr/>
                <p:nvPr/>
              </p:nvSpPr>
              <p:spPr>
                <a:xfrm rot="5400000">
                  <a:off x="7858946" y="5540332"/>
                  <a:ext cx="471940" cy="152530"/>
                </a:xfrm>
                <a:prstGeom prst="cube">
                  <a:avLst>
                    <a:gd name="adj" fmla="val 77417"/>
                  </a:avLst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cxnSp>
              <p:nvCxnSpPr>
                <p:cNvPr id="44" name="직선 화살표 연결선 43">
                  <a:extLst>
                    <a:ext uri="{FF2B5EF4-FFF2-40B4-BE49-F238E27FC236}">
                      <a16:creationId xmlns:a16="http://schemas.microsoft.com/office/drawing/2014/main" id="{4B2EE30D-E158-7195-A451-6F8871E42CFA}"/>
                    </a:ext>
                  </a:extLst>
                </p:cNvPr>
                <p:cNvCxnSpPr>
                  <a:cxnSpLocks/>
                  <a:endCxn id="42" idx="3"/>
                </p:cNvCxnSpPr>
                <p:nvPr/>
              </p:nvCxnSpPr>
              <p:spPr>
                <a:xfrm flipV="1">
                  <a:off x="7691064" y="4974719"/>
                  <a:ext cx="327588" cy="24270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5B327920-A03E-45DC-0875-FA5CF36C7761}"/>
                    </a:ext>
                  </a:extLst>
                </p:cNvPr>
                <p:cNvCxnSpPr>
                  <a:cxnSpLocks/>
                  <a:endCxn id="43" idx="3"/>
                </p:cNvCxnSpPr>
                <p:nvPr/>
              </p:nvCxnSpPr>
              <p:spPr>
                <a:xfrm>
                  <a:off x="7691064" y="5217420"/>
                  <a:ext cx="327588" cy="34013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사각형: 둥근 모서리 45">
                  <a:extLst>
                    <a:ext uri="{FF2B5EF4-FFF2-40B4-BE49-F238E27FC236}">
                      <a16:creationId xmlns:a16="http://schemas.microsoft.com/office/drawing/2014/main" id="{83EF8C1D-DABC-8F68-5060-4265B5E480BB}"/>
                    </a:ext>
                  </a:extLst>
                </p:cNvPr>
                <p:cNvSpPr/>
                <p:nvPr/>
              </p:nvSpPr>
              <p:spPr>
                <a:xfrm>
                  <a:off x="7323719" y="4730765"/>
                  <a:ext cx="1461693" cy="1440662"/>
                </a:xfrm>
                <a:prstGeom prst="roundRect">
                  <a:avLst>
                    <a:gd name="adj" fmla="val 3996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F41BC5D-808D-3671-7F03-AEE54F066FC0}"/>
                    </a:ext>
                  </a:extLst>
                </p:cNvPr>
                <p:cNvSpPr txBox="1"/>
                <p:nvPr/>
              </p:nvSpPr>
              <p:spPr>
                <a:xfrm>
                  <a:off x="7439140" y="5927568"/>
                  <a:ext cx="1298753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latin typeface="+mn-ea"/>
                    </a:rPr>
                    <a:t>&lt;Region Proposal&gt;</a:t>
                  </a:r>
                  <a:endParaRPr lang="ko-KR" altLang="en-US" sz="900" dirty="0">
                    <a:latin typeface="+mn-ea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2CE05AB-539B-1624-CD9E-BDB1C3DEA1B4}"/>
                    </a:ext>
                  </a:extLst>
                </p:cNvPr>
                <p:cNvSpPr txBox="1"/>
                <p:nvPr/>
              </p:nvSpPr>
              <p:spPr>
                <a:xfrm>
                  <a:off x="8114882" y="4935895"/>
                  <a:ext cx="710451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600" dirty="0">
                      <a:latin typeface="+mn-ea"/>
                    </a:rPr>
                    <a:t>Classification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6F15606-652A-03DD-47F3-462847EC6C03}"/>
                    </a:ext>
                  </a:extLst>
                </p:cNvPr>
                <p:cNvSpPr txBox="1"/>
                <p:nvPr/>
              </p:nvSpPr>
              <p:spPr>
                <a:xfrm>
                  <a:off x="8142875" y="5557555"/>
                  <a:ext cx="620683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600" dirty="0">
                      <a:latin typeface="+mn-ea"/>
                    </a:rPr>
                    <a:t>Regression</a:t>
                  </a:r>
                  <a:endParaRPr lang="ko-KR" altLang="en-US" sz="600" dirty="0">
                    <a:latin typeface="+mn-ea"/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640E7B5-D05F-1644-89FB-F722CD0523AF}"/>
                    </a:ext>
                  </a:extLst>
                </p:cNvPr>
                <p:cNvSpPr txBox="1"/>
                <p:nvPr/>
              </p:nvSpPr>
              <p:spPr>
                <a:xfrm>
                  <a:off x="8950105" y="5927568"/>
                  <a:ext cx="149752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latin typeface="+mn-ea"/>
                    </a:rPr>
                    <a:t>&lt; Object Recognition &gt;</a:t>
                  </a:r>
                  <a:endParaRPr lang="ko-KR" altLang="en-US" sz="900" dirty="0">
                    <a:latin typeface="+mn-ea"/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ED30FA7-C186-FD8C-56CD-3E255E2EB710}"/>
                  </a:ext>
                </a:extLst>
              </p:cNvPr>
              <p:cNvGrpSpPr/>
              <p:nvPr/>
            </p:nvGrpSpPr>
            <p:grpSpPr>
              <a:xfrm>
                <a:off x="8424828" y="3151169"/>
                <a:ext cx="1966822" cy="1440662"/>
                <a:chOff x="6870463" y="4730765"/>
                <a:chExt cx="1966822" cy="1440662"/>
              </a:xfrm>
            </p:grpSpPr>
            <p:sp>
              <p:nvSpPr>
                <p:cNvPr id="32" name="정육면체 31">
                  <a:extLst>
                    <a:ext uri="{FF2B5EF4-FFF2-40B4-BE49-F238E27FC236}">
                      <a16:creationId xmlns:a16="http://schemas.microsoft.com/office/drawing/2014/main" id="{2D26B5DA-9853-F88A-754B-90A73802AA5A}"/>
                    </a:ext>
                  </a:extLst>
                </p:cNvPr>
                <p:cNvSpPr/>
                <p:nvPr/>
              </p:nvSpPr>
              <p:spPr>
                <a:xfrm rot="5400000">
                  <a:off x="7207453" y="5033884"/>
                  <a:ext cx="785601" cy="379827"/>
                </a:xfrm>
                <a:prstGeom prst="cube">
                  <a:avLst>
                    <a:gd name="adj" fmla="val 53633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33" name="정육면체 32">
                  <a:extLst>
                    <a:ext uri="{FF2B5EF4-FFF2-40B4-BE49-F238E27FC236}">
                      <a16:creationId xmlns:a16="http://schemas.microsoft.com/office/drawing/2014/main" id="{15BD6F12-3419-9D02-0CBD-E4238E26AD64}"/>
                    </a:ext>
                  </a:extLst>
                </p:cNvPr>
                <p:cNvSpPr/>
                <p:nvPr/>
              </p:nvSpPr>
              <p:spPr>
                <a:xfrm rot="5400000">
                  <a:off x="7858946" y="4957495"/>
                  <a:ext cx="471940" cy="152530"/>
                </a:xfrm>
                <a:prstGeom prst="cube">
                  <a:avLst>
                    <a:gd name="adj" fmla="val 77417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34" name="정육면체 33">
                  <a:extLst>
                    <a:ext uri="{FF2B5EF4-FFF2-40B4-BE49-F238E27FC236}">
                      <a16:creationId xmlns:a16="http://schemas.microsoft.com/office/drawing/2014/main" id="{A64EE93F-4206-C898-ACFE-DC7D3AF734BE}"/>
                    </a:ext>
                  </a:extLst>
                </p:cNvPr>
                <p:cNvSpPr/>
                <p:nvPr/>
              </p:nvSpPr>
              <p:spPr>
                <a:xfrm rot="5400000">
                  <a:off x="7858946" y="5540332"/>
                  <a:ext cx="471940" cy="152530"/>
                </a:xfrm>
                <a:prstGeom prst="cube">
                  <a:avLst>
                    <a:gd name="adj" fmla="val 77417"/>
                  </a:avLst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cxnSp>
              <p:nvCxnSpPr>
                <p:cNvPr id="35" name="직선 화살표 연결선 34">
                  <a:extLst>
                    <a:ext uri="{FF2B5EF4-FFF2-40B4-BE49-F238E27FC236}">
                      <a16:creationId xmlns:a16="http://schemas.microsoft.com/office/drawing/2014/main" id="{A460D12D-8B83-A1D3-388B-A39271D5E238}"/>
                    </a:ext>
                  </a:extLst>
                </p:cNvPr>
                <p:cNvCxnSpPr>
                  <a:cxnSpLocks/>
                  <a:endCxn id="33" idx="3"/>
                </p:cNvCxnSpPr>
                <p:nvPr/>
              </p:nvCxnSpPr>
              <p:spPr>
                <a:xfrm flipV="1">
                  <a:off x="7691064" y="4974719"/>
                  <a:ext cx="327588" cy="24270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화살표 연결선 35">
                  <a:extLst>
                    <a:ext uri="{FF2B5EF4-FFF2-40B4-BE49-F238E27FC236}">
                      <a16:creationId xmlns:a16="http://schemas.microsoft.com/office/drawing/2014/main" id="{79EF90C6-0F7C-E0D5-AA9F-0CE91AE113FE}"/>
                    </a:ext>
                  </a:extLst>
                </p:cNvPr>
                <p:cNvCxnSpPr>
                  <a:cxnSpLocks/>
                  <a:endCxn id="34" idx="3"/>
                </p:cNvCxnSpPr>
                <p:nvPr/>
              </p:nvCxnSpPr>
              <p:spPr>
                <a:xfrm>
                  <a:off x="7691064" y="5217420"/>
                  <a:ext cx="327588" cy="34013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F27427F-D2D1-E8A1-0CAB-CC5E043302C1}"/>
                    </a:ext>
                  </a:extLst>
                </p:cNvPr>
                <p:cNvSpPr/>
                <p:nvPr/>
              </p:nvSpPr>
              <p:spPr>
                <a:xfrm>
                  <a:off x="7323719" y="4730765"/>
                  <a:ext cx="1461693" cy="1440662"/>
                </a:xfrm>
                <a:prstGeom prst="roundRect">
                  <a:avLst>
                    <a:gd name="adj" fmla="val 3996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830C090-A176-DEE4-5CCF-C853714ECC87}"/>
                    </a:ext>
                  </a:extLst>
                </p:cNvPr>
                <p:cNvSpPr txBox="1"/>
                <p:nvPr/>
              </p:nvSpPr>
              <p:spPr>
                <a:xfrm>
                  <a:off x="6870463" y="5748857"/>
                  <a:ext cx="830677" cy="2000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700" dirty="0">
                      <a:latin typeface="+mn-ea"/>
                    </a:rPr>
                    <a:t>ROI Projection</a:t>
                  </a:r>
                  <a:endParaRPr lang="ko-KR" altLang="en-US" sz="700" dirty="0">
                    <a:latin typeface="+mn-ea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A550DBE-79C7-3055-0E73-81D3C69A9397}"/>
                    </a:ext>
                  </a:extLst>
                </p:cNvPr>
                <p:cNvSpPr txBox="1"/>
                <p:nvPr/>
              </p:nvSpPr>
              <p:spPr>
                <a:xfrm>
                  <a:off x="8126834" y="4935895"/>
                  <a:ext cx="710451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600" dirty="0">
                      <a:latin typeface="+mn-ea"/>
                    </a:rPr>
                    <a:t>Classification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81DDDC0-7F0E-7CDB-DDB2-A8B6E58CE472}"/>
                    </a:ext>
                  </a:extLst>
                </p:cNvPr>
                <p:cNvSpPr txBox="1"/>
                <p:nvPr/>
              </p:nvSpPr>
              <p:spPr>
                <a:xfrm>
                  <a:off x="8130923" y="5557555"/>
                  <a:ext cx="620683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600" dirty="0">
                      <a:latin typeface="+mn-ea"/>
                    </a:rPr>
                    <a:t>Regression</a:t>
                  </a:r>
                  <a:endParaRPr lang="ko-KR" altLang="en-US" sz="600" dirty="0">
                    <a:latin typeface="+mn-ea"/>
                  </a:endParaRPr>
                </a:p>
              </p:txBody>
            </p:sp>
          </p:grpSp>
          <p:cxnSp>
            <p:nvCxnSpPr>
              <p:cNvPr id="30" name="연결선: 구부러짐 29">
                <a:extLst>
                  <a:ext uri="{FF2B5EF4-FFF2-40B4-BE49-F238E27FC236}">
                    <a16:creationId xmlns:a16="http://schemas.microsoft.com/office/drawing/2014/main" id="{98FE716F-C0D8-4C97-D552-9F6433CFB4B5}"/>
                  </a:ext>
                </a:extLst>
              </p:cNvPr>
              <p:cNvCxnSpPr>
                <a:cxnSpLocks/>
                <a:stCxn id="49" idx="3"/>
                <a:endCxn id="32" idx="3"/>
              </p:cNvCxnSpPr>
              <p:nvPr/>
            </p:nvCxnSpPr>
            <p:spPr>
              <a:xfrm flipV="1">
                <a:off x="8680370" y="3542345"/>
                <a:ext cx="284335" cy="527947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2A185631-FDC9-B0E2-302C-AB8C876E2D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5571" y="3527326"/>
                <a:ext cx="34992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B24B76-C86F-85E8-FC38-387E745B4D3F}"/>
                </a:ext>
              </a:extLst>
            </p:cNvPr>
            <p:cNvSpPr txBox="1"/>
            <p:nvPr/>
          </p:nvSpPr>
          <p:spPr>
            <a:xfrm>
              <a:off x="2220073" y="5784521"/>
              <a:ext cx="12907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+mn-ea"/>
                </a:rPr>
                <a:t>1-Stage Detector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1859EFA-BE59-50B2-392D-86730A552CA8}"/>
                </a:ext>
              </a:extLst>
            </p:cNvPr>
            <p:cNvSpPr txBox="1"/>
            <p:nvPr/>
          </p:nvSpPr>
          <p:spPr>
            <a:xfrm>
              <a:off x="7715507" y="5784521"/>
              <a:ext cx="13484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+mn-ea"/>
                </a:rPr>
                <a:t>2-Stage  Detector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53D16B-DD05-B84D-8EF7-DA989878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3213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F30ED5-661C-E51B-912B-05F17601479D}"/>
              </a:ext>
            </a:extLst>
          </p:cNvPr>
          <p:cNvSpPr txBox="1"/>
          <p:nvPr/>
        </p:nvSpPr>
        <p:spPr>
          <a:xfrm>
            <a:off x="192228" y="100159"/>
            <a:ext cx="3401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진행사항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E0886A-A6E5-DC59-EC7C-A50AE5A90EEE}"/>
              </a:ext>
            </a:extLst>
          </p:cNvPr>
          <p:cNvSpPr txBox="1"/>
          <p:nvPr/>
        </p:nvSpPr>
        <p:spPr>
          <a:xfrm>
            <a:off x="231420" y="899595"/>
            <a:ext cx="333617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멀티미디어학회 논문 제출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18C1E8-661D-874C-15AB-19FBBC9F9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21" y="1409222"/>
            <a:ext cx="3553346" cy="49001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493C62-85C5-5E21-3D2B-C7937377F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328" y="1645585"/>
            <a:ext cx="6408397" cy="2477682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C5EA3FC-8EF9-93CB-A2B3-CF2BDA7B2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30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5747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531308-ABB9-370C-6BBB-33063A09628D}"/>
              </a:ext>
            </a:extLst>
          </p:cNvPr>
          <p:cNvSpPr txBox="1"/>
          <p:nvPr/>
        </p:nvSpPr>
        <p:spPr>
          <a:xfrm>
            <a:off x="2961167" y="1768092"/>
            <a:ext cx="626966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+mj-ea"/>
                <a:ea typeface="+mj-ea"/>
              </a:rPr>
              <a:t>이매지니어 프로젝트</a:t>
            </a:r>
            <a:endParaRPr lang="en-US" altLang="ko-KR" sz="5400" dirty="0">
              <a:latin typeface="+mj-ea"/>
              <a:ea typeface="+mj-ea"/>
            </a:endParaRPr>
          </a:p>
          <a:p>
            <a:pPr algn="ctr"/>
            <a:r>
              <a:rPr lang="ko-KR" altLang="en-US" sz="5400" dirty="0">
                <a:latin typeface="+mj-ea"/>
                <a:ea typeface="+mj-ea"/>
              </a:rPr>
              <a:t>진행사항</a:t>
            </a:r>
            <a:endParaRPr lang="en-US" altLang="ko-KR" sz="5400" dirty="0">
              <a:latin typeface="+mj-ea"/>
              <a:ea typeface="+mj-ea"/>
            </a:endParaRPr>
          </a:p>
          <a:p>
            <a:pPr algn="ctr"/>
            <a:r>
              <a:rPr lang="en-US" altLang="ko-KR" sz="2800" dirty="0">
                <a:latin typeface="+mj-ea"/>
                <a:ea typeface="+mj-ea"/>
              </a:rPr>
              <a:t>2024.05.06 – 05.10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60535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F30ED5-661C-E51B-912B-05F17601479D}"/>
              </a:ext>
            </a:extLst>
          </p:cNvPr>
          <p:cNvSpPr txBox="1"/>
          <p:nvPr/>
        </p:nvSpPr>
        <p:spPr>
          <a:xfrm>
            <a:off x="192228" y="100159"/>
            <a:ext cx="3401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진행사항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E0886A-A6E5-DC59-EC7C-A50AE5A90EEE}"/>
              </a:ext>
            </a:extLst>
          </p:cNvPr>
          <p:cNvSpPr txBox="1"/>
          <p:nvPr/>
        </p:nvSpPr>
        <p:spPr>
          <a:xfrm>
            <a:off x="231420" y="899595"/>
            <a:ext cx="3579826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멀티미디어학회 포스터 제작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C5EA3FC-8EF9-93CB-A2B3-CF2BDA7B2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32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8720CF-E039-8F35-D084-B76530726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8" y="1510822"/>
            <a:ext cx="3391390" cy="4787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6F2AE3-235F-CC81-61B5-5C9A0F66FEA7}"/>
              </a:ext>
            </a:extLst>
          </p:cNvPr>
          <p:cNvSpPr txBox="1"/>
          <p:nvPr/>
        </p:nvSpPr>
        <p:spPr>
          <a:xfrm>
            <a:off x="3980460" y="899594"/>
            <a:ext cx="291137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수집 및 </a:t>
            </a:r>
            <a:r>
              <a:rPr lang="ko-KR" altLang="en-US" sz="20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전처리</a:t>
            </a:r>
            <a:endParaRPr lang="ko-KR" alt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5E90B7C-FC4C-DA49-9E5D-113C2DAD0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460" y="1510822"/>
            <a:ext cx="8136792" cy="404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78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F30ED5-661C-E51B-912B-05F17601479D}"/>
              </a:ext>
            </a:extLst>
          </p:cNvPr>
          <p:cNvSpPr txBox="1"/>
          <p:nvPr/>
        </p:nvSpPr>
        <p:spPr>
          <a:xfrm>
            <a:off x="192228" y="100159"/>
            <a:ext cx="3401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진행사항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E0886A-A6E5-DC59-EC7C-A50AE5A90EEE}"/>
              </a:ext>
            </a:extLst>
          </p:cNvPr>
          <p:cNvSpPr txBox="1"/>
          <p:nvPr/>
        </p:nvSpPr>
        <p:spPr>
          <a:xfrm>
            <a:off x="231420" y="899595"/>
            <a:ext cx="181171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수집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5BB812-C922-BB5C-8FCD-F2CD8303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33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140B11D-1131-ED2A-6D11-CF21FADA9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520343"/>
            <a:ext cx="9372600" cy="466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43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DD0C1A-7EC1-4B4C-B7B7-9BE87DB5ABBC}"/>
              </a:ext>
            </a:extLst>
          </p:cNvPr>
          <p:cNvSpPr txBox="1"/>
          <p:nvPr/>
        </p:nvSpPr>
        <p:spPr>
          <a:xfrm>
            <a:off x="4087277" y="2151727"/>
            <a:ext cx="40174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tx2"/>
                </a:solidFill>
                <a:latin typeface="+mj-ea"/>
                <a:ea typeface="+mj-ea"/>
              </a:rPr>
              <a:t>THANK</a:t>
            </a:r>
          </a:p>
          <a:p>
            <a:pPr algn="ctr"/>
            <a:r>
              <a:rPr lang="en-US" altLang="ko-KR" sz="8000" dirty="0">
                <a:solidFill>
                  <a:schemeClr val="tx2"/>
                </a:solidFill>
                <a:latin typeface="+mj-ea"/>
                <a:ea typeface="+mj-ea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899949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104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</a:rPr>
              <a:t>SDD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0" y="1441715"/>
            <a:ext cx="8691803" cy="1903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prstClr val="black"/>
                </a:solidFill>
                <a:latin typeface="나눔스퀘어 네오 Regular"/>
                <a:ea typeface="나눔스퀘어 네오 Regular"/>
              </a:rPr>
              <a:t>SSD</a:t>
            </a:r>
            <a:r>
              <a:rPr lang="ko-KR" altLang="en-US" sz="1600" dirty="0">
                <a:solidFill>
                  <a:prstClr val="black"/>
                </a:solidFill>
                <a:latin typeface="나눔스퀘어 네오 Regular"/>
                <a:ea typeface="나눔스퀘어 네오 Regular"/>
              </a:rPr>
              <a:t>는 다양한 크기의 객체를 인식하기 위해 </a:t>
            </a:r>
            <a:r>
              <a:rPr lang="ko-KR" altLang="en-US" sz="1600" b="1" dirty="0">
                <a:solidFill>
                  <a:srgbClr val="8AA7DA"/>
                </a:solidFill>
                <a:latin typeface="나눔스퀘어 네오 Regular"/>
                <a:ea typeface="나눔스퀘어 네오 Regular"/>
              </a:rPr>
              <a:t>다양한 크기의 </a:t>
            </a:r>
            <a:r>
              <a:rPr lang="ko-KR" altLang="en-US" sz="1600" b="1" dirty="0" err="1">
                <a:solidFill>
                  <a:srgbClr val="8AA7DA"/>
                </a:solidFill>
                <a:latin typeface="나눔스퀘어 네오 Regular"/>
                <a:ea typeface="나눔스퀘어 네오 Regular"/>
              </a:rPr>
              <a:t>특징맵을</a:t>
            </a:r>
            <a:r>
              <a:rPr lang="ko-KR" altLang="en-US" sz="1600" b="1" dirty="0">
                <a:solidFill>
                  <a:srgbClr val="8AA7DA"/>
                </a:solidFill>
                <a:latin typeface="나눔스퀘어 네오 Regular"/>
                <a:ea typeface="나눔스퀘어 네오 Regular"/>
              </a:rPr>
              <a:t> 사용하는 구조</a:t>
            </a:r>
            <a:r>
              <a:rPr lang="ko-KR" altLang="en-US" sz="1600" dirty="0">
                <a:solidFill>
                  <a:prstClr val="black"/>
                </a:solidFill>
                <a:latin typeface="나눔스퀘어 네오 Regular"/>
                <a:ea typeface="나눔스퀘어 네오 Regular"/>
              </a:rPr>
              <a:t>임</a:t>
            </a:r>
            <a:endParaRPr lang="en-US" altLang="ko-KR" sz="1600" dirty="0">
              <a:solidFill>
                <a:prstClr val="black"/>
              </a:solidFill>
              <a:latin typeface="나눔스퀘어 네오 Regular"/>
              <a:ea typeface="나눔스퀘어 네오 Regular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특징 추출 모델의 앞부분에서 추출한 특징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맵은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 작은 객체를 인식하는데 사용되며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,</a:t>
            </a:r>
            <a:b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</a:b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뒷부분에서 추출한 특징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맵은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 크기가 큰 객체를 인식함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/>
              <a:ea typeface="나눔스퀘어 네오 Regular"/>
              <a:cs typeface="+mn-cs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계층별로 추출된 특징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맵은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 각각의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합성곱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 계층에 입력되어 객체의 위치와 클래스 정보로 변환됨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/>
              <a:ea typeface="나눔스퀘어 네오 Regular"/>
              <a:cs typeface="+mn-cs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prstClr val="black"/>
                </a:solidFill>
                <a:latin typeface="나눔스퀘어 네오 Regular"/>
                <a:ea typeface="나눔스퀘어 네오 Regular"/>
              </a:rPr>
              <a:t>SSD</a:t>
            </a:r>
            <a:r>
              <a:rPr lang="ko-KR" altLang="en-US" sz="1600" dirty="0">
                <a:solidFill>
                  <a:prstClr val="black"/>
                </a:solidFill>
                <a:latin typeface="나눔스퀘어 네오 Regular"/>
                <a:ea typeface="나눔스퀘어 네오 Regular"/>
              </a:rPr>
              <a:t>는 </a:t>
            </a:r>
            <a:r>
              <a:rPr lang="ko-KR" altLang="en-US" sz="1600" b="1" dirty="0">
                <a:solidFill>
                  <a:srgbClr val="8AA7DA"/>
                </a:solidFill>
                <a:latin typeface="나눔스퀘어 네오 Regular"/>
                <a:ea typeface="나눔스퀘어 네오 Regular"/>
              </a:rPr>
              <a:t>다양한 크기와 종횡비의 객체를 높은 정확도로 감지</a:t>
            </a:r>
            <a:r>
              <a:rPr lang="ko-KR" altLang="en-US" sz="1600" dirty="0">
                <a:solidFill>
                  <a:prstClr val="black"/>
                </a:solidFill>
                <a:latin typeface="나눔스퀘어 네오 Regular"/>
                <a:ea typeface="나눔스퀘어 네오 Regular"/>
              </a:rPr>
              <a:t>할 수 있음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/>
              <a:ea typeface="나눔스퀘어 네오 Regular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4780476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멀티 스케일 특징 맵</a:t>
            </a:r>
            <a:r>
              <a:rPr lang="en-US" altLang="ko-KR" sz="2000" baseline="30000" dirty="0">
                <a:latin typeface="+mj-ea"/>
                <a:ea typeface="+mj-ea"/>
              </a:rPr>
              <a:t>Multi Scale Feature Map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B525C0-E499-CDB1-EE4A-05D23B8B0B1D}"/>
              </a:ext>
            </a:extLst>
          </p:cNvPr>
          <p:cNvGrpSpPr/>
          <p:nvPr/>
        </p:nvGrpSpPr>
        <p:grpSpPr>
          <a:xfrm>
            <a:off x="2761992" y="3429000"/>
            <a:ext cx="6245356" cy="2907644"/>
            <a:chOff x="2730187" y="3506058"/>
            <a:chExt cx="6245356" cy="290764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84C2193-C03D-E2B3-4A52-A561A24C5622}"/>
                </a:ext>
              </a:extLst>
            </p:cNvPr>
            <p:cNvGrpSpPr/>
            <p:nvPr/>
          </p:nvGrpSpPr>
          <p:grpSpPr>
            <a:xfrm>
              <a:off x="2730187" y="3506058"/>
              <a:ext cx="6245356" cy="2643845"/>
              <a:chOff x="-147106" y="3864030"/>
              <a:chExt cx="7827620" cy="3313664"/>
            </a:xfrm>
          </p:grpSpPr>
          <p:sp>
            <p:nvSpPr>
              <p:cNvPr id="7" name="정육면체 6">
                <a:extLst>
                  <a:ext uri="{FF2B5EF4-FFF2-40B4-BE49-F238E27FC236}">
                    <a16:creationId xmlns:a16="http://schemas.microsoft.com/office/drawing/2014/main" id="{3D3937CE-83EA-51AB-54AF-B28CCAABADA3}"/>
                  </a:ext>
                </a:extLst>
              </p:cNvPr>
              <p:cNvSpPr/>
              <p:nvPr/>
            </p:nvSpPr>
            <p:spPr>
              <a:xfrm>
                <a:off x="913605" y="3965613"/>
                <a:ext cx="370527" cy="1526585"/>
              </a:xfrm>
              <a:prstGeom prst="cube">
                <a:avLst>
                  <a:gd name="adj" fmla="val 78463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427D660-D1B4-58F0-E40B-F2F525A3C7CF}"/>
                  </a:ext>
                </a:extLst>
              </p:cNvPr>
              <p:cNvGrpSpPr/>
              <p:nvPr/>
            </p:nvGrpSpPr>
            <p:grpSpPr>
              <a:xfrm>
                <a:off x="1387475" y="4168752"/>
                <a:ext cx="1250779" cy="1040854"/>
                <a:chOff x="1971675" y="4141360"/>
                <a:chExt cx="1063625" cy="737152"/>
              </a:xfrm>
            </p:grpSpPr>
            <p:sp>
              <p:nvSpPr>
                <p:cNvPr id="143" name="정육면체 142">
                  <a:extLst>
                    <a:ext uri="{FF2B5EF4-FFF2-40B4-BE49-F238E27FC236}">
                      <a16:creationId xmlns:a16="http://schemas.microsoft.com/office/drawing/2014/main" id="{E95B4278-6E5A-5553-1D23-BF41288A5974}"/>
                    </a:ext>
                  </a:extLst>
                </p:cNvPr>
                <p:cNvSpPr/>
                <p:nvPr/>
              </p:nvSpPr>
              <p:spPr>
                <a:xfrm>
                  <a:off x="1971675" y="4141360"/>
                  <a:ext cx="219075" cy="737152"/>
                </a:xfrm>
                <a:prstGeom prst="cube">
                  <a:avLst>
                    <a:gd name="adj" fmla="val 73468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44" name="직선 연결선 143">
                  <a:extLst>
                    <a:ext uri="{FF2B5EF4-FFF2-40B4-BE49-F238E27FC236}">
                      <a16:creationId xmlns:a16="http://schemas.microsoft.com/office/drawing/2014/main" id="{F3D63B34-E0A4-983B-83D3-5D5E963DC025}"/>
                    </a:ext>
                  </a:extLst>
                </p:cNvPr>
                <p:cNvCxnSpPr>
                  <a:stCxn id="143" idx="0"/>
                  <a:endCxn id="148" idx="0"/>
                </p:cNvCxnSpPr>
                <p:nvPr/>
              </p:nvCxnSpPr>
              <p:spPr>
                <a:xfrm>
                  <a:off x="2161688" y="4141360"/>
                  <a:ext cx="844550" cy="0"/>
                </a:xfrm>
                <a:prstGeom prst="line">
                  <a:avLst/>
                </a:prstGeom>
                <a:ln w="12700">
                  <a:solidFill>
                    <a:schemeClr val="accent6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>
                  <a:extLst>
                    <a:ext uri="{FF2B5EF4-FFF2-40B4-BE49-F238E27FC236}">
                      <a16:creationId xmlns:a16="http://schemas.microsoft.com/office/drawing/2014/main" id="{12429BB4-B518-D31F-4447-354A4332CD9A}"/>
                    </a:ext>
                  </a:extLst>
                </p:cNvPr>
                <p:cNvCxnSpPr>
                  <a:cxnSpLocks/>
                  <a:stCxn id="143" idx="1"/>
                  <a:endCxn id="148" idx="1"/>
                </p:cNvCxnSpPr>
                <p:nvPr/>
              </p:nvCxnSpPr>
              <p:spPr>
                <a:xfrm>
                  <a:off x="2000737" y="4275405"/>
                  <a:ext cx="844549" cy="0"/>
                </a:xfrm>
                <a:prstGeom prst="line">
                  <a:avLst/>
                </a:prstGeom>
                <a:ln w="12700">
                  <a:solidFill>
                    <a:schemeClr val="accent6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F60B98FE-1570-57CD-4846-D6E99AEF52F7}"/>
                    </a:ext>
                  </a:extLst>
                </p:cNvPr>
                <p:cNvCxnSpPr>
                  <a:cxnSpLocks/>
                  <a:stCxn id="143" idx="3"/>
                  <a:endCxn id="148" idx="3"/>
                </p:cNvCxnSpPr>
                <p:nvPr/>
              </p:nvCxnSpPr>
              <p:spPr>
                <a:xfrm>
                  <a:off x="2000737" y="4878512"/>
                  <a:ext cx="844550" cy="0"/>
                </a:xfrm>
                <a:prstGeom prst="line">
                  <a:avLst/>
                </a:prstGeom>
                <a:ln w="12700">
                  <a:solidFill>
                    <a:schemeClr val="accent6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직선 연결선 146">
                  <a:extLst>
                    <a:ext uri="{FF2B5EF4-FFF2-40B4-BE49-F238E27FC236}">
                      <a16:creationId xmlns:a16="http://schemas.microsoft.com/office/drawing/2014/main" id="{367ED13A-E5AB-A8DD-9AAC-8A6BFC6C8E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90750" y="4714144"/>
                  <a:ext cx="844550" cy="0"/>
                </a:xfrm>
                <a:prstGeom prst="line">
                  <a:avLst/>
                </a:prstGeom>
                <a:ln w="12700">
                  <a:solidFill>
                    <a:schemeClr val="accent6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정육면체 147">
                  <a:extLst>
                    <a:ext uri="{FF2B5EF4-FFF2-40B4-BE49-F238E27FC236}">
                      <a16:creationId xmlns:a16="http://schemas.microsoft.com/office/drawing/2014/main" id="{B48F47EE-5BB3-A373-C8D0-F221403A7A63}"/>
                    </a:ext>
                  </a:extLst>
                </p:cNvPr>
                <p:cNvSpPr/>
                <p:nvPr/>
              </p:nvSpPr>
              <p:spPr>
                <a:xfrm>
                  <a:off x="2816225" y="4141360"/>
                  <a:ext cx="219075" cy="737152"/>
                </a:xfrm>
                <a:prstGeom prst="cube">
                  <a:avLst>
                    <a:gd name="adj" fmla="val 73468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" name="정육면체 8">
                <a:extLst>
                  <a:ext uri="{FF2B5EF4-FFF2-40B4-BE49-F238E27FC236}">
                    <a16:creationId xmlns:a16="http://schemas.microsoft.com/office/drawing/2014/main" id="{7F3A8AB3-C93E-5142-06D0-EE86C717260E}"/>
                  </a:ext>
                </a:extLst>
              </p:cNvPr>
              <p:cNvSpPr/>
              <p:nvPr/>
            </p:nvSpPr>
            <p:spPr>
              <a:xfrm>
                <a:off x="2701367" y="4324521"/>
                <a:ext cx="257623" cy="808767"/>
              </a:xfrm>
              <a:prstGeom prst="cube">
                <a:avLst>
                  <a:gd name="adj" fmla="val 73468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정육면체 9">
                <a:extLst>
                  <a:ext uri="{FF2B5EF4-FFF2-40B4-BE49-F238E27FC236}">
                    <a16:creationId xmlns:a16="http://schemas.microsoft.com/office/drawing/2014/main" id="{A243CEF5-F2AF-3943-723A-A8534D90F033}"/>
                  </a:ext>
                </a:extLst>
              </p:cNvPr>
              <p:cNvSpPr/>
              <p:nvPr/>
            </p:nvSpPr>
            <p:spPr>
              <a:xfrm>
                <a:off x="3022103" y="4449589"/>
                <a:ext cx="203697" cy="558629"/>
              </a:xfrm>
              <a:prstGeom prst="cube">
                <a:avLst>
                  <a:gd name="adj" fmla="val 73468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ECFDF23C-12B9-0E49-8EF5-1AC51E4BED62}"/>
                  </a:ext>
                </a:extLst>
              </p:cNvPr>
              <p:cNvCxnSpPr/>
              <p:nvPr/>
            </p:nvCxnSpPr>
            <p:spPr>
              <a:xfrm>
                <a:off x="3918626" y="4753071"/>
                <a:ext cx="393700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42372B-2D83-6B89-C474-07D59B0EB766}"/>
                  </a:ext>
                </a:extLst>
              </p:cNvPr>
              <p:cNvSpPr txBox="1"/>
              <p:nvPr/>
            </p:nvSpPr>
            <p:spPr>
              <a:xfrm>
                <a:off x="3288913" y="4638965"/>
                <a:ext cx="3433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+mn-ea"/>
                  </a:rPr>
                  <a:t>…</a:t>
                </a:r>
                <a:endParaRPr lang="ko-KR" altLang="en-US" sz="1600" dirty="0">
                  <a:latin typeface="+mn-ea"/>
                </a:endParaRPr>
              </a:p>
            </p:txBody>
          </p:sp>
          <p:sp>
            <p:nvSpPr>
              <p:cNvPr id="13" name="정육면체 12">
                <a:extLst>
                  <a:ext uri="{FF2B5EF4-FFF2-40B4-BE49-F238E27FC236}">
                    <a16:creationId xmlns:a16="http://schemas.microsoft.com/office/drawing/2014/main" id="{6A86AA15-BD9B-6F66-B2C2-07C06BD204FD}"/>
                  </a:ext>
                </a:extLst>
              </p:cNvPr>
              <p:cNvSpPr/>
              <p:nvPr/>
            </p:nvSpPr>
            <p:spPr>
              <a:xfrm>
                <a:off x="3695390" y="4571094"/>
                <a:ext cx="123449" cy="338554"/>
              </a:xfrm>
              <a:prstGeom prst="cube">
                <a:avLst>
                  <a:gd name="adj" fmla="val 73468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BBCEE3-D121-6ADF-53BC-6DED981506E7}"/>
                  </a:ext>
                </a:extLst>
              </p:cNvPr>
              <p:cNvSpPr txBox="1"/>
              <p:nvPr/>
            </p:nvSpPr>
            <p:spPr>
              <a:xfrm rot="5400000">
                <a:off x="4476593" y="5375452"/>
                <a:ext cx="3433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+mn-ea"/>
                  </a:rPr>
                  <a:t>…</a:t>
                </a:r>
                <a:endParaRPr lang="ko-KR" altLang="en-US" sz="1600" dirty="0">
                  <a:latin typeface="+mn-ea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B1DC973-1E24-DDCF-554C-35332D2F9A74}"/>
                  </a:ext>
                </a:extLst>
              </p:cNvPr>
              <p:cNvGrpSpPr/>
              <p:nvPr/>
            </p:nvGrpSpPr>
            <p:grpSpPr>
              <a:xfrm>
                <a:off x="4100088" y="4013799"/>
                <a:ext cx="3578940" cy="2033728"/>
                <a:chOff x="4100088" y="4013799"/>
                <a:chExt cx="3578940" cy="2033728"/>
              </a:xfrm>
            </p:grpSpPr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0A7CA167-6001-181D-293F-E8D581C03994}"/>
                    </a:ext>
                  </a:extLst>
                </p:cNvPr>
                <p:cNvGrpSpPr/>
                <p:nvPr/>
              </p:nvGrpSpPr>
              <p:grpSpPr>
                <a:xfrm>
                  <a:off x="4423852" y="4315728"/>
                  <a:ext cx="393700" cy="808767"/>
                  <a:chOff x="4676217" y="4324521"/>
                  <a:chExt cx="393700" cy="808767"/>
                </a:xfrm>
              </p:grpSpPr>
              <p:sp>
                <p:nvSpPr>
                  <p:cNvPr id="137" name="정육면체 136">
                    <a:extLst>
                      <a:ext uri="{FF2B5EF4-FFF2-40B4-BE49-F238E27FC236}">
                        <a16:creationId xmlns:a16="http://schemas.microsoft.com/office/drawing/2014/main" id="{32F66477-F8D8-7DD9-71EA-98E0EA10A34C}"/>
                      </a:ext>
                    </a:extLst>
                  </p:cNvPr>
                  <p:cNvSpPr/>
                  <p:nvPr/>
                </p:nvSpPr>
                <p:spPr>
                  <a:xfrm>
                    <a:off x="4676217" y="4324521"/>
                    <a:ext cx="393700" cy="808767"/>
                  </a:xfrm>
                  <a:prstGeom prst="cube">
                    <a:avLst>
                      <a:gd name="adj" fmla="val 70730"/>
                    </a:avLst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8" name="정육면체 137">
                    <a:extLst>
                      <a:ext uri="{FF2B5EF4-FFF2-40B4-BE49-F238E27FC236}">
                        <a16:creationId xmlns:a16="http://schemas.microsoft.com/office/drawing/2014/main" id="{59AA011B-B604-F4B6-4494-3BBBB61B087E}"/>
                      </a:ext>
                    </a:extLst>
                  </p:cNvPr>
                  <p:cNvSpPr/>
                  <p:nvPr/>
                </p:nvSpPr>
                <p:spPr>
                  <a:xfrm>
                    <a:off x="4801692" y="4525774"/>
                    <a:ext cx="87250" cy="251781"/>
                  </a:xfrm>
                  <a:prstGeom prst="cube">
                    <a:avLst>
                      <a:gd name="adj" fmla="val 99193"/>
                    </a:avLst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9" name="정육면체 138">
                    <a:extLst>
                      <a:ext uri="{FF2B5EF4-FFF2-40B4-BE49-F238E27FC236}">
                        <a16:creationId xmlns:a16="http://schemas.microsoft.com/office/drawing/2014/main" id="{DE962AED-B363-7225-A33A-35B5B5FDDE03}"/>
                      </a:ext>
                    </a:extLst>
                  </p:cNvPr>
                  <p:cNvSpPr/>
                  <p:nvPr/>
                </p:nvSpPr>
                <p:spPr>
                  <a:xfrm>
                    <a:off x="4889004" y="4614481"/>
                    <a:ext cx="87250" cy="251780"/>
                  </a:xfrm>
                  <a:prstGeom prst="cube">
                    <a:avLst>
                      <a:gd name="adj" fmla="val 99193"/>
                    </a:avLst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" name="정육면체 139">
                    <a:extLst>
                      <a:ext uri="{FF2B5EF4-FFF2-40B4-BE49-F238E27FC236}">
                        <a16:creationId xmlns:a16="http://schemas.microsoft.com/office/drawing/2014/main" id="{28A4CE9A-3258-9652-C9A6-2621CF0F83F4}"/>
                      </a:ext>
                    </a:extLst>
                  </p:cNvPr>
                  <p:cNvSpPr/>
                  <p:nvPr/>
                </p:nvSpPr>
                <p:spPr>
                  <a:xfrm>
                    <a:off x="4982667" y="4691694"/>
                    <a:ext cx="87250" cy="251780"/>
                  </a:xfrm>
                  <a:prstGeom prst="cube">
                    <a:avLst>
                      <a:gd name="adj" fmla="val 99193"/>
                    </a:avLst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1" name="정육면체 140">
                    <a:extLst>
                      <a:ext uri="{FF2B5EF4-FFF2-40B4-BE49-F238E27FC236}">
                        <a16:creationId xmlns:a16="http://schemas.microsoft.com/office/drawing/2014/main" id="{F069D585-15B7-AE4F-429A-88B0565B7543}"/>
                      </a:ext>
                    </a:extLst>
                  </p:cNvPr>
                  <p:cNvSpPr/>
                  <p:nvPr/>
                </p:nvSpPr>
                <p:spPr>
                  <a:xfrm>
                    <a:off x="4982667" y="4340396"/>
                    <a:ext cx="87250" cy="251780"/>
                  </a:xfrm>
                  <a:prstGeom prst="cube">
                    <a:avLst>
                      <a:gd name="adj" fmla="val 99193"/>
                    </a:avLst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2" name="정육면체 141">
                    <a:extLst>
                      <a:ext uri="{FF2B5EF4-FFF2-40B4-BE49-F238E27FC236}">
                        <a16:creationId xmlns:a16="http://schemas.microsoft.com/office/drawing/2014/main" id="{C2F9EF95-DC65-FFD2-09DA-0069F600BBAA}"/>
                      </a:ext>
                    </a:extLst>
                  </p:cNvPr>
                  <p:cNvSpPr/>
                  <p:nvPr/>
                </p:nvSpPr>
                <p:spPr>
                  <a:xfrm>
                    <a:off x="4801692" y="4862168"/>
                    <a:ext cx="87250" cy="251780"/>
                  </a:xfrm>
                  <a:prstGeom prst="cube">
                    <a:avLst>
                      <a:gd name="adj" fmla="val 99193"/>
                    </a:avLst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16" name="정육면체 115">
                  <a:extLst>
                    <a:ext uri="{FF2B5EF4-FFF2-40B4-BE49-F238E27FC236}">
                      <a16:creationId xmlns:a16="http://schemas.microsoft.com/office/drawing/2014/main" id="{014EED94-2D6E-0825-2924-A56E91C4E493}"/>
                    </a:ext>
                  </a:extLst>
                </p:cNvPr>
                <p:cNvSpPr/>
                <p:nvPr/>
              </p:nvSpPr>
              <p:spPr>
                <a:xfrm>
                  <a:off x="5613868" y="4562277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7" name="직선 화살표 연결선 116">
                  <a:extLst>
                    <a:ext uri="{FF2B5EF4-FFF2-40B4-BE49-F238E27FC236}">
                      <a16:creationId xmlns:a16="http://schemas.microsoft.com/office/drawing/2014/main" id="{F8612D67-C427-BD48-BC00-70AA85CC21A7}"/>
                    </a:ext>
                  </a:extLst>
                </p:cNvPr>
                <p:cNvCxnSpPr/>
                <p:nvPr/>
              </p:nvCxnSpPr>
              <p:spPr>
                <a:xfrm>
                  <a:off x="5095990" y="4612923"/>
                  <a:ext cx="393700" cy="0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화살표 연결선 117">
                  <a:extLst>
                    <a:ext uri="{FF2B5EF4-FFF2-40B4-BE49-F238E27FC236}">
                      <a16:creationId xmlns:a16="http://schemas.microsoft.com/office/drawing/2014/main" id="{395F42D8-2C89-D96A-1427-841B70BF531F}"/>
                    </a:ext>
                  </a:extLst>
                </p:cNvPr>
                <p:cNvCxnSpPr/>
                <p:nvPr/>
              </p:nvCxnSpPr>
              <p:spPr>
                <a:xfrm>
                  <a:off x="4988411" y="4731040"/>
                  <a:ext cx="393700" cy="0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직선 화살표 연결선 118">
                  <a:extLst>
                    <a:ext uri="{FF2B5EF4-FFF2-40B4-BE49-F238E27FC236}">
                      <a16:creationId xmlns:a16="http://schemas.microsoft.com/office/drawing/2014/main" id="{79B9AAEB-D101-A720-9D60-D439D6956DA7}"/>
                    </a:ext>
                  </a:extLst>
                </p:cNvPr>
                <p:cNvCxnSpPr/>
                <p:nvPr/>
              </p:nvCxnSpPr>
              <p:spPr>
                <a:xfrm>
                  <a:off x="4881212" y="4853375"/>
                  <a:ext cx="393700" cy="0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정육면체 119">
                  <a:extLst>
                    <a:ext uri="{FF2B5EF4-FFF2-40B4-BE49-F238E27FC236}">
                      <a16:creationId xmlns:a16="http://schemas.microsoft.com/office/drawing/2014/main" id="{F7FB7912-6A53-F3CD-83CB-BB8FBE2B6D83}"/>
                    </a:ext>
                  </a:extLst>
                </p:cNvPr>
                <p:cNvSpPr/>
                <p:nvPr/>
              </p:nvSpPr>
              <p:spPr>
                <a:xfrm>
                  <a:off x="5489690" y="4689777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정육면체 120">
                  <a:extLst>
                    <a:ext uri="{FF2B5EF4-FFF2-40B4-BE49-F238E27FC236}">
                      <a16:creationId xmlns:a16="http://schemas.microsoft.com/office/drawing/2014/main" id="{AC8A7529-6B1A-8070-E8D0-33B46D063FED}"/>
                    </a:ext>
                  </a:extLst>
                </p:cNvPr>
                <p:cNvSpPr/>
                <p:nvPr/>
              </p:nvSpPr>
              <p:spPr>
                <a:xfrm>
                  <a:off x="5363510" y="4850248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정육면체 121">
                  <a:extLst>
                    <a:ext uri="{FF2B5EF4-FFF2-40B4-BE49-F238E27FC236}">
                      <a16:creationId xmlns:a16="http://schemas.microsoft.com/office/drawing/2014/main" id="{3571E5E0-BAAA-3B0A-C14F-6A451C2C2286}"/>
                    </a:ext>
                  </a:extLst>
                </p:cNvPr>
                <p:cNvSpPr/>
                <p:nvPr/>
              </p:nvSpPr>
              <p:spPr>
                <a:xfrm>
                  <a:off x="6179084" y="4562277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정육면체 122">
                  <a:extLst>
                    <a:ext uri="{FF2B5EF4-FFF2-40B4-BE49-F238E27FC236}">
                      <a16:creationId xmlns:a16="http://schemas.microsoft.com/office/drawing/2014/main" id="{2A1FB75A-C667-A1C4-EBF2-4BF6B6DD9A2B}"/>
                    </a:ext>
                  </a:extLst>
                </p:cNvPr>
                <p:cNvSpPr/>
                <p:nvPr/>
              </p:nvSpPr>
              <p:spPr>
                <a:xfrm>
                  <a:off x="6054906" y="4689777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정육면체 123">
                  <a:extLst>
                    <a:ext uri="{FF2B5EF4-FFF2-40B4-BE49-F238E27FC236}">
                      <a16:creationId xmlns:a16="http://schemas.microsoft.com/office/drawing/2014/main" id="{AFBC1202-E458-1721-6148-7E77846208D6}"/>
                    </a:ext>
                  </a:extLst>
                </p:cNvPr>
                <p:cNvSpPr/>
                <p:nvPr/>
              </p:nvSpPr>
              <p:spPr>
                <a:xfrm>
                  <a:off x="5928726" y="4850248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8BDCFE4E-C778-FA8A-6E3B-EB22260141E0}"/>
                    </a:ext>
                  </a:extLst>
                </p:cNvPr>
                <p:cNvSpPr txBox="1"/>
                <p:nvPr/>
              </p:nvSpPr>
              <p:spPr>
                <a:xfrm>
                  <a:off x="6570106" y="4619044"/>
                  <a:ext cx="34336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latin typeface="+mn-ea"/>
                    </a:rPr>
                    <a:t>…</a:t>
                  </a:r>
                  <a:endParaRPr lang="ko-KR" altLang="en-US" sz="1600" dirty="0">
                    <a:latin typeface="+mn-ea"/>
                  </a:endParaRPr>
                </a:p>
              </p:txBody>
            </p:sp>
            <p:sp>
              <p:nvSpPr>
                <p:cNvPr id="126" name="정육면체 125">
                  <a:extLst>
                    <a:ext uri="{FF2B5EF4-FFF2-40B4-BE49-F238E27FC236}">
                      <a16:creationId xmlns:a16="http://schemas.microsoft.com/office/drawing/2014/main" id="{3FD99F68-CD6E-F800-B1BA-F3DDBA8A4785}"/>
                    </a:ext>
                  </a:extLst>
                </p:cNvPr>
                <p:cNvSpPr/>
                <p:nvPr/>
              </p:nvSpPr>
              <p:spPr>
                <a:xfrm>
                  <a:off x="7178312" y="4562277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정육면체 126">
                  <a:extLst>
                    <a:ext uri="{FF2B5EF4-FFF2-40B4-BE49-F238E27FC236}">
                      <a16:creationId xmlns:a16="http://schemas.microsoft.com/office/drawing/2014/main" id="{BCDDA14C-DD93-634E-D998-5B96B1ADC259}"/>
                    </a:ext>
                  </a:extLst>
                </p:cNvPr>
                <p:cNvSpPr/>
                <p:nvPr/>
              </p:nvSpPr>
              <p:spPr>
                <a:xfrm>
                  <a:off x="7054134" y="4689777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정육면체 127">
                  <a:extLst>
                    <a:ext uri="{FF2B5EF4-FFF2-40B4-BE49-F238E27FC236}">
                      <a16:creationId xmlns:a16="http://schemas.microsoft.com/office/drawing/2014/main" id="{EFE9AA1D-4374-66B1-FA83-1FC6011A39D0}"/>
                    </a:ext>
                  </a:extLst>
                </p:cNvPr>
                <p:cNvSpPr/>
                <p:nvPr/>
              </p:nvSpPr>
              <p:spPr>
                <a:xfrm>
                  <a:off x="6927954" y="4850248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67B6C6A9-DD23-9CE1-A5B6-A1DA1EC4610A}"/>
                    </a:ext>
                  </a:extLst>
                </p:cNvPr>
                <p:cNvSpPr txBox="1"/>
                <p:nvPr/>
              </p:nvSpPr>
              <p:spPr>
                <a:xfrm rot="7707339">
                  <a:off x="5643894" y="5037393"/>
                  <a:ext cx="34336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latin typeface="+mn-ea"/>
                    </a:rPr>
                    <a:t>…</a:t>
                  </a:r>
                  <a:endParaRPr lang="ko-KR" altLang="en-US" sz="1600" dirty="0">
                    <a:latin typeface="+mn-ea"/>
                  </a:endParaRPr>
                </a:p>
              </p:txBody>
            </p:sp>
            <p:sp>
              <p:nvSpPr>
                <p:cNvPr id="130" name="정육면체 129">
                  <a:extLst>
                    <a:ext uri="{FF2B5EF4-FFF2-40B4-BE49-F238E27FC236}">
                      <a16:creationId xmlns:a16="http://schemas.microsoft.com/office/drawing/2014/main" id="{424C362D-FEC4-8941-83C6-84D524805D8D}"/>
                    </a:ext>
                  </a:extLst>
                </p:cNvPr>
                <p:cNvSpPr/>
                <p:nvPr/>
              </p:nvSpPr>
              <p:spPr>
                <a:xfrm>
                  <a:off x="4979226" y="5292882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정육면체 130">
                  <a:extLst>
                    <a:ext uri="{FF2B5EF4-FFF2-40B4-BE49-F238E27FC236}">
                      <a16:creationId xmlns:a16="http://schemas.microsoft.com/office/drawing/2014/main" id="{7F03376C-6F24-F601-D24A-3D84F683C993}"/>
                    </a:ext>
                  </a:extLst>
                </p:cNvPr>
                <p:cNvSpPr/>
                <p:nvPr/>
              </p:nvSpPr>
              <p:spPr>
                <a:xfrm>
                  <a:off x="5544442" y="5292882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정육면체 131">
                  <a:extLst>
                    <a:ext uri="{FF2B5EF4-FFF2-40B4-BE49-F238E27FC236}">
                      <a16:creationId xmlns:a16="http://schemas.microsoft.com/office/drawing/2014/main" id="{75B6ED0B-5C19-8F13-9818-83D8455F3DFE}"/>
                    </a:ext>
                  </a:extLst>
                </p:cNvPr>
                <p:cNvSpPr/>
                <p:nvPr/>
              </p:nvSpPr>
              <p:spPr>
                <a:xfrm>
                  <a:off x="6543670" y="5292882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460E56A6-E419-E2AF-539A-44547150482E}"/>
                    </a:ext>
                  </a:extLst>
                </p:cNvPr>
                <p:cNvSpPr txBox="1"/>
                <p:nvPr/>
              </p:nvSpPr>
              <p:spPr>
                <a:xfrm rot="7707339">
                  <a:off x="6809436" y="5037393"/>
                  <a:ext cx="34336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latin typeface="+mn-ea"/>
                    </a:rPr>
                    <a:t>…</a:t>
                  </a:r>
                  <a:endParaRPr lang="ko-KR" altLang="en-US" sz="1600" dirty="0">
                    <a:latin typeface="+mn-ea"/>
                  </a:endParaRPr>
                </a:p>
              </p:txBody>
            </p:sp>
            <p:sp>
              <p:nvSpPr>
                <p:cNvPr id="134" name="왼쪽 중괄호 133">
                  <a:extLst>
                    <a:ext uri="{FF2B5EF4-FFF2-40B4-BE49-F238E27FC236}">
                      <a16:creationId xmlns:a16="http://schemas.microsoft.com/office/drawing/2014/main" id="{DD97FF11-6B83-4A27-6CF8-84E0A1EE94B9}"/>
                    </a:ext>
                  </a:extLst>
                </p:cNvPr>
                <p:cNvSpPr/>
                <p:nvPr/>
              </p:nvSpPr>
              <p:spPr>
                <a:xfrm rot="5400000">
                  <a:off x="6582195" y="3400444"/>
                  <a:ext cx="170645" cy="2023019"/>
                </a:xfrm>
                <a:prstGeom prst="leftBrace">
                  <a:avLst>
                    <a:gd name="adj1" fmla="val 88492"/>
                    <a:gd name="adj2" fmla="val 50000"/>
                  </a:avLst>
                </a:prstGeom>
                <a:ln w="12700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C985CC9-6736-5A82-CBE4-1B7DA6AE2EA5}"/>
                    </a:ext>
                  </a:extLst>
                </p:cNvPr>
                <p:cNvSpPr txBox="1"/>
                <p:nvPr/>
              </p:nvSpPr>
              <p:spPr>
                <a:xfrm>
                  <a:off x="4100088" y="4013799"/>
                  <a:ext cx="1286242" cy="2893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latin typeface="+mn-ea"/>
                    </a:rPr>
                    <a:t>Output Tensor</a:t>
                  </a:r>
                  <a:endParaRPr lang="ko-KR" altLang="en-US" sz="900" dirty="0">
                    <a:latin typeface="+mn-ea"/>
                  </a:endParaRPr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9DBB55D6-B4C1-065B-1185-5ABC0906A16D}"/>
                    </a:ext>
                  </a:extLst>
                </p:cNvPr>
                <p:cNvSpPr txBox="1"/>
                <p:nvPr/>
              </p:nvSpPr>
              <p:spPr>
                <a:xfrm>
                  <a:off x="4100088" y="5758214"/>
                  <a:ext cx="1286242" cy="2893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latin typeface="+mn-ea"/>
                    </a:rPr>
                    <a:t>Output Tensor</a:t>
                  </a:r>
                  <a:endParaRPr lang="ko-KR" altLang="en-US" sz="900" dirty="0">
                    <a:latin typeface="+mn-ea"/>
                  </a:endParaRP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C9D2E7-B970-9930-DBB9-8F3F9A47AC5C}"/>
                  </a:ext>
                </a:extLst>
              </p:cNvPr>
              <p:cNvSpPr txBox="1"/>
              <p:nvPr/>
            </p:nvSpPr>
            <p:spPr>
              <a:xfrm>
                <a:off x="1640622" y="3864030"/>
                <a:ext cx="76815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>
                    <a:latin typeface="+mn-ea"/>
                  </a:rPr>
                  <a:t>Backbone</a:t>
                </a:r>
                <a:endParaRPr lang="ko-KR" altLang="en-US" sz="900" dirty="0">
                  <a:latin typeface="+mn-ea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768EE9-5A62-9133-86A2-25FFE1EA98BB}"/>
                  </a:ext>
                </a:extLst>
              </p:cNvPr>
              <p:cNvSpPr txBox="1"/>
              <p:nvPr/>
            </p:nvSpPr>
            <p:spPr>
              <a:xfrm>
                <a:off x="-147106" y="4709325"/>
                <a:ext cx="1090105" cy="28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latin typeface="+mn-ea"/>
                  </a:rPr>
                  <a:t>input image</a:t>
                </a:r>
                <a:endParaRPr lang="ko-KR" altLang="en-US" sz="900" dirty="0">
                  <a:latin typeface="+mn-ea"/>
                </a:endParaRPr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929A71A9-3529-6208-75D5-532C87832DA5}"/>
                  </a:ext>
                </a:extLst>
              </p:cNvPr>
              <p:cNvGrpSpPr/>
              <p:nvPr/>
            </p:nvGrpSpPr>
            <p:grpSpPr>
              <a:xfrm>
                <a:off x="4423852" y="4033561"/>
                <a:ext cx="3256662" cy="3144133"/>
                <a:chOff x="4423852" y="2306719"/>
                <a:chExt cx="3256662" cy="3144133"/>
              </a:xfrm>
            </p:grpSpPr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69F9543D-F015-4600-5656-14EA7FA8EE0D}"/>
                    </a:ext>
                  </a:extLst>
                </p:cNvPr>
                <p:cNvGrpSpPr/>
                <p:nvPr/>
              </p:nvGrpSpPr>
              <p:grpSpPr>
                <a:xfrm>
                  <a:off x="4423852" y="4315728"/>
                  <a:ext cx="393700" cy="808767"/>
                  <a:chOff x="4676217" y="4324521"/>
                  <a:chExt cx="393700" cy="808767"/>
                </a:xfrm>
              </p:grpSpPr>
              <p:sp>
                <p:nvSpPr>
                  <p:cNvPr id="109" name="정육면체 108">
                    <a:extLst>
                      <a:ext uri="{FF2B5EF4-FFF2-40B4-BE49-F238E27FC236}">
                        <a16:creationId xmlns:a16="http://schemas.microsoft.com/office/drawing/2014/main" id="{3249A26F-0D3C-E03F-E9AD-70B9F16BAFD0}"/>
                      </a:ext>
                    </a:extLst>
                  </p:cNvPr>
                  <p:cNvSpPr/>
                  <p:nvPr/>
                </p:nvSpPr>
                <p:spPr>
                  <a:xfrm>
                    <a:off x="4676217" y="4324521"/>
                    <a:ext cx="393700" cy="808767"/>
                  </a:xfrm>
                  <a:prstGeom prst="cube">
                    <a:avLst>
                      <a:gd name="adj" fmla="val 70730"/>
                    </a:avLst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" name="정육면체 109">
                    <a:extLst>
                      <a:ext uri="{FF2B5EF4-FFF2-40B4-BE49-F238E27FC236}">
                        <a16:creationId xmlns:a16="http://schemas.microsoft.com/office/drawing/2014/main" id="{0F821543-2FCE-9157-AAF8-B6DFAF1FABAD}"/>
                      </a:ext>
                    </a:extLst>
                  </p:cNvPr>
                  <p:cNvSpPr/>
                  <p:nvPr/>
                </p:nvSpPr>
                <p:spPr>
                  <a:xfrm>
                    <a:off x="4801692" y="4525774"/>
                    <a:ext cx="87250" cy="251781"/>
                  </a:xfrm>
                  <a:prstGeom prst="cube">
                    <a:avLst>
                      <a:gd name="adj" fmla="val 99193"/>
                    </a:avLst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1" name="정육면체 110">
                    <a:extLst>
                      <a:ext uri="{FF2B5EF4-FFF2-40B4-BE49-F238E27FC236}">
                        <a16:creationId xmlns:a16="http://schemas.microsoft.com/office/drawing/2014/main" id="{0BA21335-3099-F3B1-B973-C0DC0BCC621A}"/>
                      </a:ext>
                    </a:extLst>
                  </p:cNvPr>
                  <p:cNvSpPr/>
                  <p:nvPr/>
                </p:nvSpPr>
                <p:spPr>
                  <a:xfrm>
                    <a:off x="4889004" y="4614481"/>
                    <a:ext cx="87250" cy="251780"/>
                  </a:xfrm>
                  <a:prstGeom prst="cube">
                    <a:avLst>
                      <a:gd name="adj" fmla="val 99193"/>
                    </a:avLst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2" name="정육면체 111">
                    <a:extLst>
                      <a:ext uri="{FF2B5EF4-FFF2-40B4-BE49-F238E27FC236}">
                        <a16:creationId xmlns:a16="http://schemas.microsoft.com/office/drawing/2014/main" id="{1AB45FBE-28F8-C064-E402-1D24D90CE5C4}"/>
                      </a:ext>
                    </a:extLst>
                  </p:cNvPr>
                  <p:cNvSpPr/>
                  <p:nvPr/>
                </p:nvSpPr>
                <p:spPr>
                  <a:xfrm>
                    <a:off x="4982667" y="4691694"/>
                    <a:ext cx="87250" cy="251780"/>
                  </a:xfrm>
                  <a:prstGeom prst="cube">
                    <a:avLst>
                      <a:gd name="adj" fmla="val 99193"/>
                    </a:avLst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3" name="정육면체 112">
                    <a:extLst>
                      <a:ext uri="{FF2B5EF4-FFF2-40B4-BE49-F238E27FC236}">
                        <a16:creationId xmlns:a16="http://schemas.microsoft.com/office/drawing/2014/main" id="{E80DB354-A8A3-9AFA-6042-E610045B9950}"/>
                      </a:ext>
                    </a:extLst>
                  </p:cNvPr>
                  <p:cNvSpPr/>
                  <p:nvPr/>
                </p:nvSpPr>
                <p:spPr>
                  <a:xfrm>
                    <a:off x="4982667" y="4340396"/>
                    <a:ext cx="87250" cy="251780"/>
                  </a:xfrm>
                  <a:prstGeom prst="cube">
                    <a:avLst>
                      <a:gd name="adj" fmla="val 99193"/>
                    </a:avLst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4" name="정육면체 113">
                    <a:extLst>
                      <a:ext uri="{FF2B5EF4-FFF2-40B4-BE49-F238E27FC236}">
                        <a16:creationId xmlns:a16="http://schemas.microsoft.com/office/drawing/2014/main" id="{27044F38-4498-D856-1FE1-D292AF2F5794}"/>
                      </a:ext>
                    </a:extLst>
                  </p:cNvPr>
                  <p:cNvSpPr/>
                  <p:nvPr/>
                </p:nvSpPr>
                <p:spPr>
                  <a:xfrm>
                    <a:off x="4801692" y="4862168"/>
                    <a:ext cx="87250" cy="251780"/>
                  </a:xfrm>
                  <a:prstGeom prst="cube">
                    <a:avLst>
                      <a:gd name="adj" fmla="val 99193"/>
                    </a:avLst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8" name="정육면체 87">
                  <a:extLst>
                    <a:ext uri="{FF2B5EF4-FFF2-40B4-BE49-F238E27FC236}">
                      <a16:creationId xmlns:a16="http://schemas.microsoft.com/office/drawing/2014/main" id="{21CF4C50-BBEA-41F0-2B4B-2B922E6C0DE2}"/>
                    </a:ext>
                  </a:extLst>
                </p:cNvPr>
                <p:cNvSpPr/>
                <p:nvPr/>
              </p:nvSpPr>
              <p:spPr>
                <a:xfrm>
                  <a:off x="5613868" y="4562277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9" name="직선 화살표 연결선 88">
                  <a:extLst>
                    <a:ext uri="{FF2B5EF4-FFF2-40B4-BE49-F238E27FC236}">
                      <a16:creationId xmlns:a16="http://schemas.microsoft.com/office/drawing/2014/main" id="{8C7D851B-8406-C77C-B5AF-655CA86336D2}"/>
                    </a:ext>
                  </a:extLst>
                </p:cNvPr>
                <p:cNvCxnSpPr/>
                <p:nvPr/>
              </p:nvCxnSpPr>
              <p:spPr>
                <a:xfrm>
                  <a:off x="5095990" y="4612923"/>
                  <a:ext cx="393700" cy="0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직선 화살표 연결선 89">
                  <a:extLst>
                    <a:ext uri="{FF2B5EF4-FFF2-40B4-BE49-F238E27FC236}">
                      <a16:creationId xmlns:a16="http://schemas.microsoft.com/office/drawing/2014/main" id="{E24D4AEE-E4B0-445E-D091-3C2BED8F1F19}"/>
                    </a:ext>
                  </a:extLst>
                </p:cNvPr>
                <p:cNvCxnSpPr/>
                <p:nvPr/>
              </p:nvCxnSpPr>
              <p:spPr>
                <a:xfrm>
                  <a:off x="4988411" y="4731040"/>
                  <a:ext cx="393700" cy="0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직선 화살표 연결선 90">
                  <a:extLst>
                    <a:ext uri="{FF2B5EF4-FFF2-40B4-BE49-F238E27FC236}">
                      <a16:creationId xmlns:a16="http://schemas.microsoft.com/office/drawing/2014/main" id="{F9E43B38-2C9E-BC4C-FCEC-EF031CCF026A}"/>
                    </a:ext>
                  </a:extLst>
                </p:cNvPr>
                <p:cNvCxnSpPr/>
                <p:nvPr/>
              </p:nvCxnSpPr>
              <p:spPr>
                <a:xfrm>
                  <a:off x="4881212" y="4853375"/>
                  <a:ext cx="393700" cy="0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정육면체 91">
                  <a:extLst>
                    <a:ext uri="{FF2B5EF4-FFF2-40B4-BE49-F238E27FC236}">
                      <a16:creationId xmlns:a16="http://schemas.microsoft.com/office/drawing/2014/main" id="{53199479-1883-7712-C11D-35533ADEC288}"/>
                    </a:ext>
                  </a:extLst>
                </p:cNvPr>
                <p:cNvSpPr/>
                <p:nvPr/>
              </p:nvSpPr>
              <p:spPr>
                <a:xfrm>
                  <a:off x="5489690" y="4689777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정육면체 92">
                  <a:extLst>
                    <a:ext uri="{FF2B5EF4-FFF2-40B4-BE49-F238E27FC236}">
                      <a16:creationId xmlns:a16="http://schemas.microsoft.com/office/drawing/2014/main" id="{8F72A2CC-6985-EECD-2E72-F283049729AD}"/>
                    </a:ext>
                  </a:extLst>
                </p:cNvPr>
                <p:cNvSpPr/>
                <p:nvPr/>
              </p:nvSpPr>
              <p:spPr>
                <a:xfrm>
                  <a:off x="5363510" y="4850248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정육면체 93">
                  <a:extLst>
                    <a:ext uri="{FF2B5EF4-FFF2-40B4-BE49-F238E27FC236}">
                      <a16:creationId xmlns:a16="http://schemas.microsoft.com/office/drawing/2014/main" id="{571BBDB7-7538-308F-AB82-DF6696B97E16}"/>
                    </a:ext>
                  </a:extLst>
                </p:cNvPr>
                <p:cNvSpPr/>
                <p:nvPr/>
              </p:nvSpPr>
              <p:spPr>
                <a:xfrm>
                  <a:off x="6179084" y="4562277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정육면체 94">
                  <a:extLst>
                    <a:ext uri="{FF2B5EF4-FFF2-40B4-BE49-F238E27FC236}">
                      <a16:creationId xmlns:a16="http://schemas.microsoft.com/office/drawing/2014/main" id="{D8F060CF-9F56-C753-3D9D-1C7D47AC09AA}"/>
                    </a:ext>
                  </a:extLst>
                </p:cNvPr>
                <p:cNvSpPr/>
                <p:nvPr/>
              </p:nvSpPr>
              <p:spPr>
                <a:xfrm>
                  <a:off x="6054906" y="4689777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정육면체 95">
                  <a:extLst>
                    <a:ext uri="{FF2B5EF4-FFF2-40B4-BE49-F238E27FC236}">
                      <a16:creationId xmlns:a16="http://schemas.microsoft.com/office/drawing/2014/main" id="{D0A4C03C-ACC0-A16A-5FC8-6D840DA95F13}"/>
                    </a:ext>
                  </a:extLst>
                </p:cNvPr>
                <p:cNvSpPr/>
                <p:nvPr/>
              </p:nvSpPr>
              <p:spPr>
                <a:xfrm>
                  <a:off x="5928726" y="4850248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57BB8C6-7848-D2B3-6F2D-38B084C7397F}"/>
                    </a:ext>
                  </a:extLst>
                </p:cNvPr>
                <p:cNvSpPr txBox="1"/>
                <p:nvPr/>
              </p:nvSpPr>
              <p:spPr>
                <a:xfrm>
                  <a:off x="6570106" y="4619044"/>
                  <a:ext cx="34336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latin typeface="+mn-ea"/>
                    </a:rPr>
                    <a:t>…</a:t>
                  </a:r>
                  <a:endParaRPr lang="ko-KR" altLang="en-US" sz="1600" dirty="0">
                    <a:latin typeface="+mn-ea"/>
                  </a:endParaRPr>
                </a:p>
              </p:txBody>
            </p:sp>
            <p:sp>
              <p:nvSpPr>
                <p:cNvPr id="98" name="정육면체 97">
                  <a:extLst>
                    <a:ext uri="{FF2B5EF4-FFF2-40B4-BE49-F238E27FC236}">
                      <a16:creationId xmlns:a16="http://schemas.microsoft.com/office/drawing/2014/main" id="{3006DB34-62AE-518C-AD60-12AA0DC7130D}"/>
                    </a:ext>
                  </a:extLst>
                </p:cNvPr>
                <p:cNvSpPr/>
                <p:nvPr/>
              </p:nvSpPr>
              <p:spPr>
                <a:xfrm>
                  <a:off x="7178312" y="4562277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정육면체 98">
                  <a:extLst>
                    <a:ext uri="{FF2B5EF4-FFF2-40B4-BE49-F238E27FC236}">
                      <a16:creationId xmlns:a16="http://schemas.microsoft.com/office/drawing/2014/main" id="{506D9CFE-BAC9-7A74-8F96-0F6BF261931B}"/>
                    </a:ext>
                  </a:extLst>
                </p:cNvPr>
                <p:cNvSpPr/>
                <p:nvPr/>
              </p:nvSpPr>
              <p:spPr>
                <a:xfrm>
                  <a:off x="7054134" y="4689777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정육면체 99">
                  <a:extLst>
                    <a:ext uri="{FF2B5EF4-FFF2-40B4-BE49-F238E27FC236}">
                      <a16:creationId xmlns:a16="http://schemas.microsoft.com/office/drawing/2014/main" id="{F4E630EB-68D3-04CC-80A0-1E6A8A19D515}"/>
                    </a:ext>
                  </a:extLst>
                </p:cNvPr>
                <p:cNvSpPr/>
                <p:nvPr/>
              </p:nvSpPr>
              <p:spPr>
                <a:xfrm>
                  <a:off x="6927954" y="4850248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6CA0E804-632F-4C4C-9D08-E15496A9311B}"/>
                    </a:ext>
                  </a:extLst>
                </p:cNvPr>
                <p:cNvSpPr txBox="1"/>
                <p:nvPr/>
              </p:nvSpPr>
              <p:spPr>
                <a:xfrm rot="7707339">
                  <a:off x="5643894" y="5037393"/>
                  <a:ext cx="34336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latin typeface="+mn-ea"/>
                    </a:rPr>
                    <a:t>…</a:t>
                  </a:r>
                  <a:endParaRPr lang="ko-KR" altLang="en-US" sz="1600" dirty="0">
                    <a:latin typeface="+mn-ea"/>
                  </a:endParaRPr>
                </a:p>
              </p:txBody>
            </p:sp>
            <p:sp>
              <p:nvSpPr>
                <p:cNvPr id="102" name="정육면체 101">
                  <a:extLst>
                    <a:ext uri="{FF2B5EF4-FFF2-40B4-BE49-F238E27FC236}">
                      <a16:creationId xmlns:a16="http://schemas.microsoft.com/office/drawing/2014/main" id="{7C24E688-79A6-704A-D8BE-AA5ABB5FD24F}"/>
                    </a:ext>
                  </a:extLst>
                </p:cNvPr>
                <p:cNvSpPr/>
                <p:nvPr/>
              </p:nvSpPr>
              <p:spPr>
                <a:xfrm>
                  <a:off x="4979226" y="5292882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정육면체 102">
                  <a:extLst>
                    <a:ext uri="{FF2B5EF4-FFF2-40B4-BE49-F238E27FC236}">
                      <a16:creationId xmlns:a16="http://schemas.microsoft.com/office/drawing/2014/main" id="{94541646-6A25-A1BC-CA88-4274C13CD914}"/>
                    </a:ext>
                  </a:extLst>
                </p:cNvPr>
                <p:cNvSpPr/>
                <p:nvPr/>
              </p:nvSpPr>
              <p:spPr>
                <a:xfrm>
                  <a:off x="5544442" y="5292882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정육면체 103">
                  <a:extLst>
                    <a:ext uri="{FF2B5EF4-FFF2-40B4-BE49-F238E27FC236}">
                      <a16:creationId xmlns:a16="http://schemas.microsoft.com/office/drawing/2014/main" id="{81E3AFE0-6C48-95A6-5D46-30C7056D8D46}"/>
                    </a:ext>
                  </a:extLst>
                </p:cNvPr>
                <p:cNvSpPr/>
                <p:nvPr/>
              </p:nvSpPr>
              <p:spPr>
                <a:xfrm>
                  <a:off x="6543670" y="5292882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BF827FC7-AF6C-A91D-E9E9-167794DB6A01}"/>
                    </a:ext>
                  </a:extLst>
                </p:cNvPr>
                <p:cNvSpPr txBox="1"/>
                <p:nvPr/>
              </p:nvSpPr>
              <p:spPr>
                <a:xfrm rot="7707339">
                  <a:off x="6809436" y="5037393"/>
                  <a:ext cx="34336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latin typeface="+mn-ea"/>
                    </a:rPr>
                    <a:t>…</a:t>
                  </a:r>
                  <a:endParaRPr lang="ko-KR" altLang="en-US" sz="1600" dirty="0">
                    <a:latin typeface="+mn-ea"/>
                  </a:endParaRPr>
                </a:p>
              </p:txBody>
            </p:sp>
            <p:sp>
              <p:nvSpPr>
                <p:cNvPr id="106" name="왼쪽 중괄호 105">
                  <a:extLst>
                    <a:ext uri="{FF2B5EF4-FFF2-40B4-BE49-F238E27FC236}">
                      <a16:creationId xmlns:a16="http://schemas.microsoft.com/office/drawing/2014/main" id="{F8E30F86-BD55-3706-6489-8B45A5F3ABD2}"/>
                    </a:ext>
                  </a:extLst>
                </p:cNvPr>
                <p:cNvSpPr/>
                <p:nvPr/>
              </p:nvSpPr>
              <p:spPr>
                <a:xfrm rot="5400000">
                  <a:off x="6582195" y="3400444"/>
                  <a:ext cx="170645" cy="2023019"/>
                </a:xfrm>
                <a:prstGeom prst="leftBrace">
                  <a:avLst>
                    <a:gd name="adj1" fmla="val 88492"/>
                    <a:gd name="adj2" fmla="val 50000"/>
                  </a:avLst>
                </a:prstGeom>
                <a:ln w="12700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>
                      <a:extLst>
                        <a:ext uri="{FF2B5EF4-FFF2-40B4-BE49-F238E27FC236}">
                          <a16:creationId xmlns:a16="http://schemas.microsoft.com/office/drawing/2014/main" id="{66F056AE-ABD2-B8A3-6111-4A1185E5B3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31260" y="4052563"/>
                      <a:ext cx="1949254" cy="28931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+mn-ea"/>
                        </a:rPr>
                        <a:t>Grid</a:t>
                      </a:r>
                      <a14:m>
                        <m:oMath xmlns:m="http://schemas.openxmlformats.org/officeDocument/2006/math">
                          <m:r>
                            <a:rPr lang="en-US" altLang="ko-KR" sz="90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oMath>
                      </a14:m>
                      <a:r>
                        <a:rPr lang="en-US" altLang="ko-KR" sz="900" dirty="0">
                          <a:latin typeface="+mn-ea"/>
                        </a:rPr>
                        <a:t>Default Box Count</a:t>
                      </a:r>
                      <a:endParaRPr lang="ko-KR" altLang="en-US" sz="900" dirty="0">
                        <a:latin typeface="+mn-ea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>
                      <a:extLst>
                        <a:ext uri="{FF2B5EF4-FFF2-40B4-BE49-F238E27FC236}">
                          <a16:creationId xmlns:a16="http://schemas.microsoft.com/office/drawing/2014/main" id="{66F056AE-ABD2-B8A3-6111-4A1185E5B37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1260" y="4052563"/>
                      <a:ext cx="1949254" cy="289313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1052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F87D8AD4-09D3-29BF-31D3-D6661A2EA7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31260" y="2306719"/>
                      <a:ext cx="1949254" cy="28931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+mn-ea"/>
                        </a:rPr>
                        <a:t>Grid</a:t>
                      </a:r>
                      <a14:m>
                        <m:oMath xmlns:m="http://schemas.openxmlformats.org/officeDocument/2006/math">
                          <m:r>
                            <a:rPr lang="en-US" altLang="ko-KR" sz="90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oMath>
                      </a14:m>
                      <a:r>
                        <a:rPr lang="en-US" altLang="ko-KR" sz="900" dirty="0">
                          <a:latin typeface="+mn-ea"/>
                        </a:rPr>
                        <a:t>Default Box Count</a:t>
                      </a:r>
                      <a:endParaRPr lang="ko-KR" altLang="en-US" sz="900" dirty="0">
                        <a:latin typeface="+mn-ea"/>
                      </a:endParaRPr>
                    </a:p>
                  </p:txBody>
                </p:sp>
              </mc:Choice>
              <mc:Fallback xmlns=""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F87D8AD4-09D3-29BF-31D3-D6661A2EA71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1260" y="2306719"/>
                      <a:ext cx="1949254" cy="289313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78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3" name="연결선: 꺾임 82">
                <a:extLst>
                  <a:ext uri="{FF2B5EF4-FFF2-40B4-BE49-F238E27FC236}">
                    <a16:creationId xmlns:a16="http://schemas.microsoft.com/office/drawing/2014/main" id="{1945E912-D774-5025-217D-5B6A11104BE9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 rot="16200000" flipH="1">
                <a:off x="3812128" y="4809287"/>
                <a:ext cx="406418" cy="607140"/>
              </a:xfrm>
              <a:prstGeom prst="bentConnector2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연결선: 꺾임 83">
                <a:extLst>
                  <a:ext uri="{FF2B5EF4-FFF2-40B4-BE49-F238E27FC236}">
                    <a16:creationId xmlns:a16="http://schemas.microsoft.com/office/drawing/2014/main" id="{C6A452E8-84B6-57FB-1F33-562E85B99348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rot="16200000" flipH="1">
                <a:off x="3438492" y="4618851"/>
                <a:ext cx="483980" cy="1262714"/>
              </a:xfrm>
              <a:prstGeom prst="bentConnector2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연결선: 꺾임 84">
                <a:extLst>
                  <a:ext uri="{FF2B5EF4-FFF2-40B4-BE49-F238E27FC236}">
                    <a16:creationId xmlns:a16="http://schemas.microsoft.com/office/drawing/2014/main" id="{95EFADD3-6BEF-18D2-A8FA-8A8C8C941EE2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 rot="16200000" flipH="1">
                <a:off x="3228194" y="4640637"/>
                <a:ext cx="590995" cy="1576296"/>
              </a:xfrm>
              <a:prstGeom prst="bentConnector2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연결선: 꺾임 85">
                <a:extLst>
                  <a:ext uri="{FF2B5EF4-FFF2-40B4-BE49-F238E27FC236}">
                    <a16:creationId xmlns:a16="http://schemas.microsoft.com/office/drawing/2014/main" id="{A30265F8-8E91-ADC8-2C59-5FF4CAE06084}"/>
                  </a:ext>
                </a:extLst>
              </p:cNvPr>
              <p:cNvCxnSpPr>
                <a:cxnSpLocks/>
                <a:stCxn id="148" idx="3"/>
              </p:cNvCxnSpPr>
              <p:nvPr/>
            </p:nvCxnSpPr>
            <p:spPr>
              <a:xfrm rot="16200000" flipH="1">
                <a:off x="2772514" y="4851899"/>
                <a:ext cx="1158498" cy="1873912"/>
              </a:xfrm>
              <a:prstGeom prst="bentConnector2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77F7A5-1141-F057-6A04-FFBBB31A34C9}"/>
                </a:ext>
              </a:extLst>
            </p:cNvPr>
            <p:cNvSpPr txBox="1"/>
            <p:nvPr/>
          </p:nvSpPr>
          <p:spPr>
            <a:xfrm>
              <a:off x="5624807" y="6167481"/>
              <a:ext cx="13260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+mn-ea"/>
                </a:rPr>
                <a:t>SSD Output Layer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F53B29-1466-F93C-4286-1E4DE6A4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5941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104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</a:rPr>
              <a:t>SDD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4780476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멀티 스케일 특징 맵</a:t>
            </a:r>
            <a:r>
              <a:rPr lang="en-US" altLang="ko-KR" sz="2000" baseline="30000" dirty="0">
                <a:latin typeface="+mj-ea"/>
                <a:ea typeface="+mj-ea"/>
              </a:rPr>
              <a:t>Multi Scale Feature Map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B525C0-E499-CDB1-EE4A-05D23B8B0B1D}"/>
              </a:ext>
            </a:extLst>
          </p:cNvPr>
          <p:cNvGrpSpPr/>
          <p:nvPr/>
        </p:nvGrpSpPr>
        <p:grpSpPr>
          <a:xfrm>
            <a:off x="2761992" y="3429000"/>
            <a:ext cx="6245356" cy="2907644"/>
            <a:chOff x="2730187" y="3506058"/>
            <a:chExt cx="6245356" cy="290764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84C2193-C03D-E2B3-4A52-A561A24C5622}"/>
                </a:ext>
              </a:extLst>
            </p:cNvPr>
            <p:cNvGrpSpPr/>
            <p:nvPr/>
          </p:nvGrpSpPr>
          <p:grpSpPr>
            <a:xfrm>
              <a:off x="2730187" y="3506058"/>
              <a:ext cx="6245356" cy="2643845"/>
              <a:chOff x="-147106" y="3864030"/>
              <a:chExt cx="7827620" cy="3313664"/>
            </a:xfrm>
          </p:grpSpPr>
          <p:sp>
            <p:nvSpPr>
              <p:cNvPr id="7" name="정육면체 6">
                <a:extLst>
                  <a:ext uri="{FF2B5EF4-FFF2-40B4-BE49-F238E27FC236}">
                    <a16:creationId xmlns:a16="http://schemas.microsoft.com/office/drawing/2014/main" id="{3D3937CE-83EA-51AB-54AF-B28CCAABADA3}"/>
                  </a:ext>
                </a:extLst>
              </p:cNvPr>
              <p:cNvSpPr/>
              <p:nvPr/>
            </p:nvSpPr>
            <p:spPr>
              <a:xfrm>
                <a:off x="913605" y="3965613"/>
                <a:ext cx="370527" cy="1526585"/>
              </a:xfrm>
              <a:prstGeom prst="cube">
                <a:avLst>
                  <a:gd name="adj" fmla="val 78463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427D660-D1B4-58F0-E40B-F2F525A3C7CF}"/>
                  </a:ext>
                </a:extLst>
              </p:cNvPr>
              <p:cNvGrpSpPr/>
              <p:nvPr/>
            </p:nvGrpSpPr>
            <p:grpSpPr>
              <a:xfrm>
                <a:off x="1387475" y="4168752"/>
                <a:ext cx="1250779" cy="1040854"/>
                <a:chOff x="1971675" y="4141360"/>
                <a:chExt cx="1063625" cy="737152"/>
              </a:xfrm>
            </p:grpSpPr>
            <p:sp>
              <p:nvSpPr>
                <p:cNvPr id="143" name="정육면체 142">
                  <a:extLst>
                    <a:ext uri="{FF2B5EF4-FFF2-40B4-BE49-F238E27FC236}">
                      <a16:creationId xmlns:a16="http://schemas.microsoft.com/office/drawing/2014/main" id="{E95B4278-6E5A-5553-1D23-BF41288A5974}"/>
                    </a:ext>
                  </a:extLst>
                </p:cNvPr>
                <p:cNvSpPr/>
                <p:nvPr/>
              </p:nvSpPr>
              <p:spPr>
                <a:xfrm>
                  <a:off x="1971675" y="4141360"/>
                  <a:ext cx="219075" cy="737152"/>
                </a:xfrm>
                <a:prstGeom prst="cube">
                  <a:avLst>
                    <a:gd name="adj" fmla="val 73468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44" name="직선 연결선 143">
                  <a:extLst>
                    <a:ext uri="{FF2B5EF4-FFF2-40B4-BE49-F238E27FC236}">
                      <a16:creationId xmlns:a16="http://schemas.microsoft.com/office/drawing/2014/main" id="{F3D63B34-E0A4-983B-83D3-5D5E963DC025}"/>
                    </a:ext>
                  </a:extLst>
                </p:cNvPr>
                <p:cNvCxnSpPr>
                  <a:stCxn id="143" idx="0"/>
                  <a:endCxn id="148" idx="0"/>
                </p:cNvCxnSpPr>
                <p:nvPr/>
              </p:nvCxnSpPr>
              <p:spPr>
                <a:xfrm>
                  <a:off x="2161688" y="4141360"/>
                  <a:ext cx="844550" cy="0"/>
                </a:xfrm>
                <a:prstGeom prst="line">
                  <a:avLst/>
                </a:prstGeom>
                <a:ln w="12700">
                  <a:solidFill>
                    <a:schemeClr val="accent6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>
                  <a:extLst>
                    <a:ext uri="{FF2B5EF4-FFF2-40B4-BE49-F238E27FC236}">
                      <a16:creationId xmlns:a16="http://schemas.microsoft.com/office/drawing/2014/main" id="{12429BB4-B518-D31F-4447-354A4332CD9A}"/>
                    </a:ext>
                  </a:extLst>
                </p:cNvPr>
                <p:cNvCxnSpPr>
                  <a:cxnSpLocks/>
                  <a:stCxn id="143" idx="1"/>
                  <a:endCxn id="148" idx="1"/>
                </p:cNvCxnSpPr>
                <p:nvPr/>
              </p:nvCxnSpPr>
              <p:spPr>
                <a:xfrm>
                  <a:off x="2000737" y="4275405"/>
                  <a:ext cx="844549" cy="0"/>
                </a:xfrm>
                <a:prstGeom prst="line">
                  <a:avLst/>
                </a:prstGeom>
                <a:ln w="12700">
                  <a:solidFill>
                    <a:schemeClr val="accent6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F60B98FE-1570-57CD-4846-D6E99AEF52F7}"/>
                    </a:ext>
                  </a:extLst>
                </p:cNvPr>
                <p:cNvCxnSpPr>
                  <a:cxnSpLocks/>
                  <a:stCxn id="143" idx="3"/>
                  <a:endCxn id="148" idx="3"/>
                </p:cNvCxnSpPr>
                <p:nvPr/>
              </p:nvCxnSpPr>
              <p:spPr>
                <a:xfrm>
                  <a:off x="2000737" y="4878512"/>
                  <a:ext cx="844550" cy="0"/>
                </a:xfrm>
                <a:prstGeom prst="line">
                  <a:avLst/>
                </a:prstGeom>
                <a:ln w="12700">
                  <a:solidFill>
                    <a:schemeClr val="accent6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직선 연결선 146">
                  <a:extLst>
                    <a:ext uri="{FF2B5EF4-FFF2-40B4-BE49-F238E27FC236}">
                      <a16:creationId xmlns:a16="http://schemas.microsoft.com/office/drawing/2014/main" id="{367ED13A-E5AB-A8DD-9AAC-8A6BFC6C8E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90750" y="4714144"/>
                  <a:ext cx="844550" cy="0"/>
                </a:xfrm>
                <a:prstGeom prst="line">
                  <a:avLst/>
                </a:prstGeom>
                <a:ln w="12700">
                  <a:solidFill>
                    <a:schemeClr val="accent6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정육면체 147">
                  <a:extLst>
                    <a:ext uri="{FF2B5EF4-FFF2-40B4-BE49-F238E27FC236}">
                      <a16:creationId xmlns:a16="http://schemas.microsoft.com/office/drawing/2014/main" id="{B48F47EE-5BB3-A373-C8D0-F221403A7A63}"/>
                    </a:ext>
                  </a:extLst>
                </p:cNvPr>
                <p:cNvSpPr/>
                <p:nvPr/>
              </p:nvSpPr>
              <p:spPr>
                <a:xfrm>
                  <a:off x="2816225" y="4141360"/>
                  <a:ext cx="219075" cy="737152"/>
                </a:xfrm>
                <a:prstGeom prst="cube">
                  <a:avLst>
                    <a:gd name="adj" fmla="val 73468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" name="정육면체 8">
                <a:extLst>
                  <a:ext uri="{FF2B5EF4-FFF2-40B4-BE49-F238E27FC236}">
                    <a16:creationId xmlns:a16="http://schemas.microsoft.com/office/drawing/2014/main" id="{7F3A8AB3-C93E-5142-06D0-EE86C717260E}"/>
                  </a:ext>
                </a:extLst>
              </p:cNvPr>
              <p:cNvSpPr/>
              <p:nvPr/>
            </p:nvSpPr>
            <p:spPr>
              <a:xfrm>
                <a:off x="2701367" y="4324521"/>
                <a:ext cx="257623" cy="808767"/>
              </a:xfrm>
              <a:prstGeom prst="cube">
                <a:avLst>
                  <a:gd name="adj" fmla="val 73468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정육면체 9">
                <a:extLst>
                  <a:ext uri="{FF2B5EF4-FFF2-40B4-BE49-F238E27FC236}">
                    <a16:creationId xmlns:a16="http://schemas.microsoft.com/office/drawing/2014/main" id="{A243CEF5-F2AF-3943-723A-A8534D90F033}"/>
                  </a:ext>
                </a:extLst>
              </p:cNvPr>
              <p:cNvSpPr/>
              <p:nvPr/>
            </p:nvSpPr>
            <p:spPr>
              <a:xfrm>
                <a:off x="3022103" y="4449589"/>
                <a:ext cx="203697" cy="558629"/>
              </a:xfrm>
              <a:prstGeom prst="cube">
                <a:avLst>
                  <a:gd name="adj" fmla="val 73468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ECFDF23C-12B9-0E49-8EF5-1AC51E4BED62}"/>
                  </a:ext>
                </a:extLst>
              </p:cNvPr>
              <p:cNvCxnSpPr/>
              <p:nvPr/>
            </p:nvCxnSpPr>
            <p:spPr>
              <a:xfrm>
                <a:off x="3918626" y="4753071"/>
                <a:ext cx="393700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42372B-2D83-6B89-C474-07D59B0EB766}"/>
                  </a:ext>
                </a:extLst>
              </p:cNvPr>
              <p:cNvSpPr txBox="1"/>
              <p:nvPr/>
            </p:nvSpPr>
            <p:spPr>
              <a:xfrm>
                <a:off x="3288913" y="4638965"/>
                <a:ext cx="3433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+mn-ea"/>
                  </a:rPr>
                  <a:t>…</a:t>
                </a:r>
                <a:endParaRPr lang="ko-KR" altLang="en-US" sz="1600" dirty="0">
                  <a:latin typeface="+mn-ea"/>
                </a:endParaRPr>
              </a:p>
            </p:txBody>
          </p:sp>
          <p:sp>
            <p:nvSpPr>
              <p:cNvPr id="13" name="정육면체 12">
                <a:extLst>
                  <a:ext uri="{FF2B5EF4-FFF2-40B4-BE49-F238E27FC236}">
                    <a16:creationId xmlns:a16="http://schemas.microsoft.com/office/drawing/2014/main" id="{6A86AA15-BD9B-6F66-B2C2-07C06BD204FD}"/>
                  </a:ext>
                </a:extLst>
              </p:cNvPr>
              <p:cNvSpPr/>
              <p:nvPr/>
            </p:nvSpPr>
            <p:spPr>
              <a:xfrm>
                <a:off x="3695390" y="4571094"/>
                <a:ext cx="123449" cy="338554"/>
              </a:xfrm>
              <a:prstGeom prst="cube">
                <a:avLst>
                  <a:gd name="adj" fmla="val 73468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BBCEE3-D121-6ADF-53BC-6DED981506E7}"/>
                  </a:ext>
                </a:extLst>
              </p:cNvPr>
              <p:cNvSpPr txBox="1"/>
              <p:nvPr/>
            </p:nvSpPr>
            <p:spPr>
              <a:xfrm rot="5400000">
                <a:off x="4476593" y="5375452"/>
                <a:ext cx="3433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+mn-ea"/>
                  </a:rPr>
                  <a:t>…</a:t>
                </a:r>
                <a:endParaRPr lang="ko-KR" altLang="en-US" sz="1600" dirty="0">
                  <a:latin typeface="+mn-ea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B1DC973-1E24-DDCF-554C-35332D2F9A74}"/>
                  </a:ext>
                </a:extLst>
              </p:cNvPr>
              <p:cNvGrpSpPr/>
              <p:nvPr/>
            </p:nvGrpSpPr>
            <p:grpSpPr>
              <a:xfrm>
                <a:off x="4100088" y="4013799"/>
                <a:ext cx="3578940" cy="2033728"/>
                <a:chOff x="4100088" y="4013799"/>
                <a:chExt cx="3578940" cy="2033728"/>
              </a:xfrm>
            </p:grpSpPr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0A7CA167-6001-181D-293F-E8D581C03994}"/>
                    </a:ext>
                  </a:extLst>
                </p:cNvPr>
                <p:cNvGrpSpPr/>
                <p:nvPr/>
              </p:nvGrpSpPr>
              <p:grpSpPr>
                <a:xfrm>
                  <a:off x="4423852" y="4315728"/>
                  <a:ext cx="393700" cy="808767"/>
                  <a:chOff x="4676217" y="4324521"/>
                  <a:chExt cx="393700" cy="808767"/>
                </a:xfrm>
              </p:grpSpPr>
              <p:sp>
                <p:nvSpPr>
                  <p:cNvPr id="137" name="정육면체 136">
                    <a:extLst>
                      <a:ext uri="{FF2B5EF4-FFF2-40B4-BE49-F238E27FC236}">
                        <a16:creationId xmlns:a16="http://schemas.microsoft.com/office/drawing/2014/main" id="{32F66477-F8D8-7DD9-71EA-98E0EA10A34C}"/>
                      </a:ext>
                    </a:extLst>
                  </p:cNvPr>
                  <p:cNvSpPr/>
                  <p:nvPr/>
                </p:nvSpPr>
                <p:spPr>
                  <a:xfrm>
                    <a:off x="4676217" y="4324521"/>
                    <a:ext cx="393700" cy="808767"/>
                  </a:xfrm>
                  <a:prstGeom prst="cube">
                    <a:avLst>
                      <a:gd name="adj" fmla="val 70730"/>
                    </a:avLst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8" name="정육면체 137">
                    <a:extLst>
                      <a:ext uri="{FF2B5EF4-FFF2-40B4-BE49-F238E27FC236}">
                        <a16:creationId xmlns:a16="http://schemas.microsoft.com/office/drawing/2014/main" id="{59AA011B-B604-F4B6-4494-3BBBB61B087E}"/>
                      </a:ext>
                    </a:extLst>
                  </p:cNvPr>
                  <p:cNvSpPr/>
                  <p:nvPr/>
                </p:nvSpPr>
                <p:spPr>
                  <a:xfrm>
                    <a:off x="4801692" y="4525774"/>
                    <a:ext cx="87250" cy="251781"/>
                  </a:xfrm>
                  <a:prstGeom prst="cube">
                    <a:avLst>
                      <a:gd name="adj" fmla="val 99193"/>
                    </a:avLst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9" name="정육면체 138">
                    <a:extLst>
                      <a:ext uri="{FF2B5EF4-FFF2-40B4-BE49-F238E27FC236}">
                        <a16:creationId xmlns:a16="http://schemas.microsoft.com/office/drawing/2014/main" id="{DE962AED-B363-7225-A33A-35B5B5FDDE03}"/>
                      </a:ext>
                    </a:extLst>
                  </p:cNvPr>
                  <p:cNvSpPr/>
                  <p:nvPr/>
                </p:nvSpPr>
                <p:spPr>
                  <a:xfrm>
                    <a:off x="4889004" y="4614481"/>
                    <a:ext cx="87250" cy="251780"/>
                  </a:xfrm>
                  <a:prstGeom prst="cube">
                    <a:avLst>
                      <a:gd name="adj" fmla="val 99193"/>
                    </a:avLst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" name="정육면체 139">
                    <a:extLst>
                      <a:ext uri="{FF2B5EF4-FFF2-40B4-BE49-F238E27FC236}">
                        <a16:creationId xmlns:a16="http://schemas.microsoft.com/office/drawing/2014/main" id="{28A4CE9A-3258-9652-C9A6-2621CF0F83F4}"/>
                      </a:ext>
                    </a:extLst>
                  </p:cNvPr>
                  <p:cNvSpPr/>
                  <p:nvPr/>
                </p:nvSpPr>
                <p:spPr>
                  <a:xfrm>
                    <a:off x="4982667" y="4691694"/>
                    <a:ext cx="87250" cy="251780"/>
                  </a:xfrm>
                  <a:prstGeom prst="cube">
                    <a:avLst>
                      <a:gd name="adj" fmla="val 99193"/>
                    </a:avLst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1" name="정육면체 140">
                    <a:extLst>
                      <a:ext uri="{FF2B5EF4-FFF2-40B4-BE49-F238E27FC236}">
                        <a16:creationId xmlns:a16="http://schemas.microsoft.com/office/drawing/2014/main" id="{F069D585-15B7-AE4F-429A-88B0565B7543}"/>
                      </a:ext>
                    </a:extLst>
                  </p:cNvPr>
                  <p:cNvSpPr/>
                  <p:nvPr/>
                </p:nvSpPr>
                <p:spPr>
                  <a:xfrm>
                    <a:off x="4982667" y="4340396"/>
                    <a:ext cx="87250" cy="251780"/>
                  </a:xfrm>
                  <a:prstGeom prst="cube">
                    <a:avLst>
                      <a:gd name="adj" fmla="val 99193"/>
                    </a:avLst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2" name="정육면체 141">
                    <a:extLst>
                      <a:ext uri="{FF2B5EF4-FFF2-40B4-BE49-F238E27FC236}">
                        <a16:creationId xmlns:a16="http://schemas.microsoft.com/office/drawing/2014/main" id="{C2F9EF95-DC65-FFD2-09DA-0069F600BBAA}"/>
                      </a:ext>
                    </a:extLst>
                  </p:cNvPr>
                  <p:cNvSpPr/>
                  <p:nvPr/>
                </p:nvSpPr>
                <p:spPr>
                  <a:xfrm>
                    <a:off x="4801692" y="4862168"/>
                    <a:ext cx="87250" cy="251780"/>
                  </a:xfrm>
                  <a:prstGeom prst="cube">
                    <a:avLst>
                      <a:gd name="adj" fmla="val 99193"/>
                    </a:avLst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16" name="정육면체 115">
                  <a:extLst>
                    <a:ext uri="{FF2B5EF4-FFF2-40B4-BE49-F238E27FC236}">
                      <a16:creationId xmlns:a16="http://schemas.microsoft.com/office/drawing/2014/main" id="{014EED94-2D6E-0825-2924-A56E91C4E493}"/>
                    </a:ext>
                  </a:extLst>
                </p:cNvPr>
                <p:cNvSpPr/>
                <p:nvPr/>
              </p:nvSpPr>
              <p:spPr>
                <a:xfrm>
                  <a:off x="5613868" y="4562277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7" name="직선 화살표 연결선 116">
                  <a:extLst>
                    <a:ext uri="{FF2B5EF4-FFF2-40B4-BE49-F238E27FC236}">
                      <a16:creationId xmlns:a16="http://schemas.microsoft.com/office/drawing/2014/main" id="{F8612D67-C427-BD48-BC00-70AA85CC21A7}"/>
                    </a:ext>
                  </a:extLst>
                </p:cNvPr>
                <p:cNvCxnSpPr/>
                <p:nvPr/>
              </p:nvCxnSpPr>
              <p:spPr>
                <a:xfrm>
                  <a:off x="5095990" y="4612923"/>
                  <a:ext cx="393700" cy="0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화살표 연결선 117">
                  <a:extLst>
                    <a:ext uri="{FF2B5EF4-FFF2-40B4-BE49-F238E27FC236}">
                      <a16:creationId xmlns:a16="http://schemas.microsoft.com/office/drawing/2014/main" id="{395F42D8-2C89-D96A-1427-841B70BF531F}"/>
                    </a:ext>
                  </a:extLst>
                </p:cNvPr>
                <p:cNvCxnSpPr/>
                <p:nvPr/>
              </p:nvCxnSpPr>
              <p:spPr>
                <a:xfrm>
                  <a:off x="4988411" y="4731040"/>
                  <a:ext cx="393700" cy="0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직선 화살표 연결선 118">
                  <a:extLst>
                    <a:ext uri="{FF2B5EF4-FFF2-40B4-BE49-F238E27FC236}">
                      <a16:creationId xmlns:a16="http://schemas.microsoft.com/office/drawing/2014/main" id="{79B9AAEB-D101-A720-9D60-D439D6956DA7}"/>
                    </a:ext>
                  </a:extLst>
                </p:cNvPr>
                <p:cNvCxnSpPr/>
                <p:nvPr/>
              </p:nvCxnSpPr>
              <p:spPr>
                <a:xfrm>
                  <a:off x="4881212" y="4853375"/>
                  <a:ext cx="393700" cy="0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정육면체 119">
                  <a:extLst>
                    <a:ext uri="{FF2B5EF4-FFF2-40B4-BE49-F238E27FC236}">
                      <a16:creationId xmlns:a16="http://schemas.microsoft.com/office/drawing/2014/main" id="{F7FB7912-6A53-F3CD-83CB-BB8FBE2B6D83}"/>
                    </a:ext>
                  </a:extLst>
                </p:cNvPr>
                <p:cNvSpPr/>
                <p:nvPr/>
              </p:nvSpPr>
              <p:spPr>
                <a:xfrm>
                  <a:off x="5489690" y="4689777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정육면체 120">
                  <a:extLst>
                    <a:ext uri="{FF2B5EF4-FFF2-40B4-BE49-F238E27FC236}">
                      <a16:creationId xmlns:a16="http://schemas.microsoft.com/office/drawing/2014/main" id="{AC8A7529-6B1A-8070-E8D0-33B46D063FED}"/>
                    </a:ext>
                  </a:extLst>
                </p:cNvPr>
                <p:cNvSpPr/>
                <p:nvPr/>
              </p:nvSpPr>
              <p:spPr>
                <a:xfrm>
                  <a:off x="5363510" y="4850248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정육면체 121">
                  <a:extLst>
                    <a:ext uri="{FF2B5EF4-FFF2-40B4-BE49-F238E27FC236}">
                      <a16:creationId xmlns:a16="http://schemas.microsoft.com/office/drawing/2014/main" id="{3571E5E0-BAAA-3B0A-C14F-6A451C2C2286}"/>
                    </a:ext>
                  </a:extLst>
                </p:cNvPr>
                <p:cNvSpPr/>
                <p:nvPr/>
              </p:nvSpPr>
              <p:spPr>
                <a:xfrm>
                  <a:off x="6179084" y="4562277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정육면체 122">
                  <a:extLst>
                    <a:ext uri="{FF2B5EF4-FFF2-40B4-BE49-F238E27FC236}">
                      <a16:creationId xmlns:a16="http://schemas.microsoft.com/office/drawing/2014/main" id="{2A1FB75A-C667-A1C4-EBF2-4BF6B6DD9A2B}"/>
                    </a:ext>
                  </a:extLst>
                </p:cNvPr>
                <p:cNvSpPr/>
                <p:nvPr/>
              </p:nvSpPr>
              <p:spPr>
                <a:xfrm>
                  <a:off x="6054906" y="4689777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정육면체 123">
                  <a:extLst>
                    <a:ext uri="{FF2B5EF4-FFF2-40B4-BE49-F238E27FC236}">
                      <a16:creationId xmlns:a16="http://schemas.microsoft.com/office/drawing/2014/main" id="{AFBC1202-E458-1721-6148-7E77846208D6}"/>
                    </a:ext>
                  </a:extLst>
                </p:cNvPr>
                <p:cNvSpPr/>
                <p:nvPr/>
              </p:nvSpPr>
              <p:spPr>
                <a:xfrm>
                  <a:off x="5928726" y="4850248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8BDCFE4E-C778-FA8A-6E3B-EB22260141E0}"/>
                    </a:ext>
                  </a:extLst>
                </p:cNvPr>
                <p:cNvSpPr txBox="1"/>
                <p:nvPr/>
              </p:nvSpPr>
              <p:spPr>
                <a:xfrm>
                  <a:off x="6570106" y="4619044"/>
                  <a:ext cx="34336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latin typeface="+mn-ea"/>
                    </a:rPr>
                    <a:t>…</a:t>
                  </a:r>
                  <a:endParaRPr lang="ko-KR" altLang="en-US" sz="1600" dirty="0">
                    <a:latin typeface="+mn-ea"/>
                  </a:endParaRPr>
                </a:p>
              </p:txBody>
            </p:sp>
            <p:sp>
              <p:nvSpPr>
                <p:cNvPr id="126" name="정육면체 125">
                  <a:extLst>
                    <a:ext uri="{FF2B5EF4-FFF2-40B4-BE49-F238E27FC236}">
                      <a16:creationId xmlns:a16="http://schemas.microsoft.com/office/drawing/2014/main" id="{3FD99F68-CD6E-F800-B1BA-F3DDBA8A4785}"/>
                    </a:ext>
                  </a:extLst>
                </p:cNvPr>
                <p:cNvSpPr/>
                <p:nvPr/>
              </p:nvSpPr>
              <p:spPr>
                <a:xfrm>
                  <a:off x="7178312" y="4562277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정육면체 126">
                  <a:extLst>
                    <a:ext uri="{FF2B5EF4-FFF2-40B4-BE49-F238E27FC236}">
                      <a16:creationId xmlns:a16="http://schemas.microsoft.com/office/drawing/2014/main" id="{BCDDA14C-DD93-634E-D998-5B96B1ADC259}"/>
                    </a:ext>
                  </a:extLst>
                </p:cNvPr>
                <p:cNvSpPr/>
                <p:nvPr/>
              </p:nvSpPr>
              <p:spPr>
                <a:xfrm>
                  <a:off x="7054134" y="4689777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정육면체 127">
                  <a:extLst>
                    <a:ext uri="{FF2B5EF4-FFF2-40B4-BE49-F238E27FC236}">
                      <a16:creationId xmlns:a16="http://schemas.microsoft.com/office/drawing/2014/main" id="{EFE9AA1D-4374-66B1-FA83-1FC6011A39D0}"/>
                    </a:ext>
                  </a:extLst>
                </p:cNvPr>
                <p:cNvSpPr/>
                <p:nvPr/>
              </p:nvSpPr>
              <p:spPr>
                <a:xfrm>
                  <a:off x="6927954" y="4850248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67B6C6A9-DD23-9CE1-A5B6-A1DA1EC4610A}"/>
                    </a:ext>
                  </a:extLst>
                </p:cNvPr>
                <p:cNvSpPr txBox="1"/>
                <p:nvPr/>
              </p:nvSpPr>
              <p:spPr>
                <a:xfrm rot="7707339">
                  <a:off x="5643894" y="5037393"/>
                  <a:ext cx="34336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latin typeface="+mn-ea"/>
                    </a:rPr>
                    <a:t>…</a:t>
                  </a:r>
                  <a:endParaRPr lang="ko-KR" altLang="en-US" sz="1600" dirty="0">
                    <a:latin typeface="+mn-ea"/>
                  </a:endParaRPr>
                </a:p>
              </p:txBody>
            </p:sp>
            <p:sp>
              <p:nvSpPr>
                <p:cNvPr id="130" name="정육면체 129">
                  <a:extLst>
                    <a:ext uri="{FF2B5EF4-FFF2-40B4-BE49-F238E27FC236}">
                      <a16:creationId xmlns:a16="http://schemas.microsoft.com/office/drawing/2014/main" id="{424C362D-FEC4-8941-83C6-84D524805D8D}"/>
                    </a:ext>
                  </a:extLst>
                </p:cNvPr>
                <p:cNvSpPr/>
                <p:nvPr/>
              </p:nvSpPr>
              <p:spPr>
                <a:xfrm>
                  <a:off x="4979226" y="5292882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정육면체 130">
                  <a:extLst>
                    <a:ext uri="{FF2B5EF4-FFF2-40B4-BE49-F238E27FC236}">
                      <a16:creationId xmlns:a16="http://schemas.microsoft.com/office/drawing/2014/main" id="{7F03376C-6F24-F601-D24A-3D84F683C993}"/>
                    </a:ext>
                  </a:extLst>
                </p:cNvPr>
                <p:cNvSpPr/>
                <p:nvPr/>
              </p:nvSpPr>
              <p:spPr>
                <a:xfrm>
                  <a:off x="5544442" y="5292882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정육면체 131">
                  <a:extLst>
                    <a:ext uri="{FF2B5EF4-FFF2-40B4-BE49-F238E27FC236}">
                      <a16:creationId xmlns:a16="http://schemas.microsoft.com/office/drawing/2014/main" id="{75B6ED0B-5C19-8F13-9818-83D8455F3DFE}"/>
                    </a:ext>
                  </a:extLst>
                </p:cNvPr>
                <p:cNvSpPr/>
                <p:nvPr/>
              </p:nvSpPr>
              <p:spPr>
                <a:xfrm>
                  <a:off x="6543670" y="5292882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460E56A6-E419-E2AF-539A-44547150482E}"/>
                    </a:ext>
                  </a:extLst>
                </p:cNvPr>
                <p:cNvSpPr txBox="1"/>
                <p:nvPr/>
              </p:nvSpPr>
              <p:spPr>
                <a:xfrm rot="7707339">
                  <a:off x="6809436" y="5037393"/>
                  <a:ext cx="34336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latin typeface="+mn-ea"/>
                    </a:rPr>
                    <a:t>…</a:t>
                  </a:r>
                  <a:endParaRPr lang="ko-KR" altLang="en-US" sz="1600" dirty="0">
                    <a:latin typeface="+mn-ea"/>
                  </a:endParaRPr>
                </a:p>
              </p:txBody>
            </p:sp>
            <p:sp>
              <p:nvSpPr>
                <p:cNvPr id="134" name="왼쪽 중괄호 133">
                  <a:extLst>
                    <a:ext uri="{FF2B5EF4-FFF2-40B4-BE49-F238E27FC236}">
                      <a16:creationId xmlns:a16="http://schemas.microsoft.com/office/drawing/2014/main" id="{DD97FF11-6B83-4A27-6CF8-84E0A1EE94B9}"/>
                    </a:ext>
                  </a:extLst>
                </p:cNvPr>
                <p:cNvSpPr/>
                <p:nvPr/>
              </p:nvSpPr>
              <p:spPr>
                <a:xfrm rot="5400000">
                  <a:off x="6582195" y="3400444"/>
                  <a:ext cx="170645" cy="2023019"/>
                </a:xfrm>
                <a:prstGeom prst="leftBrace">
                  <a:avLst>
                    <a:gd name="adj1" fmla="val 88492"/>
                    <a:gd name="adj2" fmla="val 50000"/>
                  </a:avLst>
                </a:prstGeom>
                <a:ln w="12700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C985CC9-6736-5A82-CBE4-1B7DA6AE2EA5}"/>
                    </a:ext>
                  </a:extLst>
                </p:cNvPr>
                <p:cNvSpPr txBox="1"/>
                <p:nvPr/>
              </p:nvSpPr>
              <p:spPr>
                <a:xfrm>
                  <a:off x="4100088" y="4013799"/>
                  <a:ext cx="1286242" cy="2893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latin typeface="+mn-ea"/>
                    </a:rPr>
                    <a:t>Output Tensor</a:t>
                  </a:r>
                  <a:endParaRPr lang="ko-KR" altLang="en-US" sz="900" dirty="0">
                    <a:latin typeface="+mn-ea"/>
                  </a:endParaRPr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9DBB55D6-B4C1-065B-1185-5ABC0906A16D}"/>
                    </a:ext>
                  </a:extLst>
                </p:cNvPr>
                <p:cNvSpPr txBox="1"/>
                <p:nvPr/>
              </p:nvSpPr>
              <p:spPr>
                <a:xfrm>
                  <a:off x="4100088" y="5758214"/>
                  <a:ext cx="1286242" cy="2893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latin typeface="+mn-ea"/>
                    </a:rPr>
                    <a:t>Output Tensor</a:t>
                  </a:r>
                  <a:endParaRPr lang="ko-KR" altLang="en-US" sz="900" dirty="0">
                    <a:latin typeface="+mn-ea"/>
                  </a:endParaRP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C9D2E7-B970-9930-DBB9-8F3F9A47AC5C}"/>
                  </a:ext>
                </a:extLst>
              </p:cNvPr>
              <p:cNvSpPr txBox="1"/>
              <p:nvPr/>
            </p:nvSpPr>
            <p:spPr>
              <a:xfrm>
                <a:off x="1640622" y="3864030"/>
                <a:ext cx="76815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>
                    <a:latin typeface="+mn-ea"/>
                  </a:rPr>
                  <a:t>Backbone</a:t>
                </a:r>
                <a:endParaRPr lang="ko-KR" altLang="en-US" sz="900" dirty="0">
                  <a:latin typeface="+mn-ea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768EE9-5A62-9133-86A2-25FFE1EA98BB}"/>
                  </a:ext>
                </a:extLst>
              </p:cNvPr>
              <p:cNvSpPr txBox="1"/>
              <p:nvPr/>
            </p:nvSpPr>
            <p:spPr>
              <a:xfrm>
                <a:off x="-147106" y="4709325"/>
                <a:ext cx="1090105" cy="28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latin typeface="+mn-ea"/>
                  </a:rPr>
                  <a:t>input image</a:t>
                </a:r>
                <a:endParaRPr lang="ko-KR" altLang="en-US" sz="900" dirty="0">
                  <a:latin typeface="+mn-ea"/>
                </a:endParaRPr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929A71A9-3529-6208-75D5-532C87832DA5}"/>
                  </a:ext>
                </a:extLst>
              </p:cNvPr>
              <p:cNvGrpSpPr/>
              <p:nvPr/>
            </p:nvGrpSpPr>
            <p:grpSpPr>
              <a:xfrm>
                <a:off x="4423852" y="4033561"/>
                <a:ext cx="3256662" cy="3144133"/>
                <a:chOff x="4423852" y="2306719"/>
                <a:chExt cx="3256662" cy="3144133"/>
              </a:xfrm>
            </p:grpSpPr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69F9543D-F015-4600-5656-14EA7FA8EE0D}"/>
                    </a:ext>
                  </a:extLst>
                </p:cNvPr>
                <p:cNvGrpSpPr/>
                <p:nvPr/>
              </p:nvGrpSpPr>
              <p:grpSpPr>
                <a:xfrm>
                  <a:off x="4423852" y="4315728"/>
                  <a:ext cx="393700" cy="808767"/>
                  <a:chOff x="4676217" y="4324521"/>
                  <a:chExt cx="393700" cy="808767"/>
                </a:xfrm>
              </p:grpSpPr>
              <p:sp>
                <p:nvSpPr>
                  <p:cNvPr id="109" name="정육면체 108">
                    <a:extLst>
                      <a:ext uri="{FF2B5EF4-FFF2-40B4-BE49-F238E27FC236}">
                        <a16:creationId xmlns:a16="http://schemas.microsoft.com/office/drawing/2014/main" id="{3249A26F-0D3C-E03F-E9AD-70B9F16BAFD0}"/>
                      </a:ext>
                    </a:extLst>
                  </p:cNvPr>
                  <p:cNvSpPr/>
                  <p:nvPr/>
                </p:nvSpPr>
                <p:spPr>
                  <a:xfrm>
                    <a:off x="4676217" y="4324521"/>
                    <a:ext cx="393700" cy="808767"/>
                  </a:xfrm>
                  <a:prstGeom prst="cube">
                    <a:avLst>
                      <a:gd name="adj" fmla="val 70730"/>
                    </a:avLst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" name="정육면체 109">
                    <a:extLst>
                      <a:ext uri="{FF2B5EF4-FFF2-40B4-BE49-F238E27FC236}">
                        <a16:creationId xmlns:a16="http://schemas.microsoft.com/office/drawing/2014/main" id="{0F821543-2FCE-9157-AAF8-B6DFAF1FABAD}"/>
                      </a:ext>
                    </a:extLst>
                  </p:cNvPr>
                  <p:cNvSpPr/>
                  <p:nvPr/>
                </p:nvSpPr>
                <p:spPr>
                  <a:xfrm>
                    <a:off x="4801692" y="4525774"/>
                    <a:ext cx="87250" cy="251781"/>
                  </a:xfrm>
                  <a:prstGeom prst="cube">
                    <a:avLst>
                      <a:gd name="adj" fmla="val 99193"/>
                    </a:avLst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1" name="정육면체 110">
                    <a:extLst>
                      <a:ext uri="{FF2B5EF4-FFF2-40B4-BE49-F238E27FC236}">
                        <a16:creationId xmlns:a16="http://schemas.microsoft.com/office/drawing/2014/main" id="{0BA21335-3099-F3B1-B973-C0DC0BCC621A}"/>
                      </a:ext>
                    </a:extLst>
                  </p:cNvPr>
                  <p:cNvSpPr/>
                  <p:nvPr/>
                </p:nvSpPr>
                <p:spPr>
                  <a:xfrm>
                    <a:off x="4889004" y="4614481"/>
                    <a:ext cx="87250" cy="251780"/>
                  </a:xfrm>
                  <a:prstGeom prst="cube">
                    <a:avLst>
                      <a:gd name="adj" fmla="val 99193"/>
                    </a:avLst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2" name="정육면체 111">
                    <a:extLst>
                      <a:ext uri="{FF2B5EF4-FFF2-40B4-BE49-F238E27FC236}">
                        <a16:creationId xmlns:a16="http://schemas.microsoft.com/office/drawing/2014/main" id="{1AB45FBE-28F8-C064-E402-1D24D90CE5C4}"/>
                      </a:ext>
                    </a:extLst>
                  </p:cNvPr>
                  <p:cNvSpPr/>
                  <p:nvPr/>
                </p:nvSpPr>
                <p:spPr>
                  <a:xfrm>
                    <a:off x="4982667" y="4691694"/>
                    <a:ext cx="87250" cy="251780"/>
                  </a:xfrm>
                  <a:prstGeom prst="cube">
                    <a:avLst>
                      <a:gd name="adj" fmla="val 99193"/>
                    </a:avLst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3" name="정육면체 112">
                    <a:extLst>
                      <a:ext uri="{FF2B5EF4-FFF2-40B4-BE49-F238E27FC236}">
                        <a16:creationId xmlns:a16="http://schemas.microsoft.com/office/drawing/2014/main" id="{E80DB354-A8A3-9AFA-6042-E610045B9950}"/>
                      </a:ext>
                    </a:extLst>
                  </p:cNvPr>
                  <p:cNvSpPr/>
                  <p:nvPr/>
                </p:nvSpPr>
                <p:spPr>
                  <a:xfrm>
                    <a:off x="4982667" y="4340396"/>
                    <a:ext cx="87250" cy="251780"/>
                  </a:xfrm>
                  <a:prstGeom prst="cube">
                    <a:avLst>
                      <a:gd name="adj" fmla="val 99193"/>
                    </a:avLst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4" name="정육면체 113">
                    <a:extLst>
                      <a:ext uri="{FF2B5EF4-FFF2-40B4-BE49-F238E27FC236}">
                        <a16:creationId xmlns:a16="http://schemas.microsoft.com/office/drawing/2014/main" id="{27044F38-4498-D856-1FE1-D292AF2F5794}"/>
                      </a:ext>
                    </a:extLst>
                  </p:cNvPr>
                  <p:cNvSpPr/>
                  <p:nvPr/>
                </p:nvSpPr>
                <p:spPr>
                  <a:xfrm>
                    <a:off x="4801692" y="4862168"/>
                    <a:ext cx="87250" cy="251780"/>
                  </a:xfrm>
                  <a:prstGeom prst="cube">
                    <a:avLst>
                      <a:gd name="adj" fmla="val 99193"/>
                    </a:avLst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8" name="정육면체 87">
                  <a:extLst>
                    <a:ext uri="{FF2B5EF4-FFF2-40B4-BE49-F238E27FC236}">
                      <a16:creationId xmlns:a16="http://schemas.microsoft.com/office/drawing/2014/main" id="{21CF4C50-BBEA-41F0-2B4B-2B922E6C0DE2}"/>
                    </a:ext>
                  </a:extLst>
                </p:cNvPr>
                <p:cNvSpPr/>
                <p:nvPr/>
              </p:nvSpPr>
              <p:spPr>
                <a:xfrm>
                  <a:off x="5613868" y="4562277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9" name="직선 화살표 연결선 88">
                  <a:extLst>
                    <a:ext uri="{FF2B5EF4-FFF2-40B4-BE49-F238E27FC236}">
                      <a16:creationId xmlns:a16="http://schemas.microsoft.com/office/drawing/2014/main" id="{8C7D851B-8406-C77C-B5AF-655CA86336D2}"/>
                    </a:ext>
                  </a:extLst>
                </p:cNvPr>
                <p:cNvCxnSpPr/>
                <p:nvPr/>
              </p:nvCxnSpPr>
              <p:spPr>
                <a:xfrm>
                  <a:off x="5095990" y="4612923"/>
                  <a:ext cx="393700" cy="0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직선 화살표 연결선 89">
                  <a:extLst>
                    <a:ext uri="{FF2B5EF4-FFF2-40B4-BE49-F238E27FC236}">
                      <a16:creationId xmlns:a16="http://schemas.microsoft.com/office/drawing/2014/main" id="{E24D4AEE-E4B0-445E-D091-3C2BED8F1F19}"/>
                    </a:ext>
                  </a:extLst>
                </p:cNvPr>
                <p:cNvCxnSpPr/>
                <p:nvPr/>
              </p:nvCxnSpPr>
              <p:spPr>
                <a:xfrm>
                  <a:off x="4988411" y="4731040"/>
                  <a:ext cx="393700" cy="0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직선 화살표 연결선 90">
                  <a:extLst>
                    <a:ext uri="{FF2B5EF4-FFF2-40B4-BE49-F238E27FC236}">
                      <a16:creationId xmlns:a16="http://schemas.microsoft.com/office/drawing/2014/main" id="{F9E43B38-2C9E-BC4C-FCEC-EF031CCF026A}"/>
                    </a:ext>
                  </a:extLst>
                </p:cNvPr>
                <p:cNvCxnSpPr/>
                <p:nvPr/>
              </p:nvCxnSpPr>
              <p:spPr>
                <a:xfrm>
                  <a:off x="4881212" y="4853375"/>
                  <a:ext cx="393700" cy="0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정육면체 91">
                  <a:extLst>
                    <a:ext uri="{FF2B5EF4-FFF2-40B4-BE49-F238E27FC236}">
                      <a16:creationId xmlns:a16="http://schemas.microsoft.com/office/drawing/2014/main" id="{53199479-1883-7712-C11D-35533ADEC288}"/>
                    </a:ext>
                  </a:extLst>
                </p:cNvPr>
                <p:cNvSpPr/>
                <p:nvPr/>
              </p:nvSpPr>
              <p:spPr>
                <a:xfrm>
                  <a:off x="5489690" y="4689777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정육면체 92">
                  <a:extLst>
                    <a:ext uri="{FF2B5EF4-FFF2-40B4-BE49-F238E27FC236}">
                      <a16:creationId xmlns:a16="http://schemas.microsoft.com/office/drawing/2014/main" id="{8F72A2CC-6985-EECD-2E72-F283049729AD}"/>
                    </a:ext>
                  </a:extLst>
                </p:cNvPr>
                <p:cNvSpPr/>
                <p:nvPr/>
              </p:nvSpPr>
              <p:spPr>
                <a:xfrm>
                  <a:off x="5363510" y="4850248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정육면체 93">
                  <a:extLst>
                    <a:ext uri="{FF2B5EF4-FFF2-40B4-BE49-F238E27FC236}">
                      <a16:creationId xmlns:a16="http://schemas.microsoft.com/office/drawing/2014/main" id="{571BBDB7-7538-308F-AB82-DF6696B97E16}"/>
                    </a:ext>
                  </a:extLst>
                </p:cNvPr>
                <p:cNvSpPr/>
                <p:nvPr/>
              </p:nvSpPr>
              <p:spPr>
                <a:xfrm>
                  <a:off x="6179084" y="4562277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정육면체 94">
                  <a:extLst>
                    <a:ext uri="{FF2B5EF4-FFF2-40B4-BE49-F238E27FC236}">
                      <a16:creationId xmlns:a16="http://schemas.microsoft.com/office/drawing/2014/main" id="{D8F060CF-9F56-C753-3D9D-1C7D47AC09AA}"/>
                    </a:ext>
                  </a:extLst>
                </p:cNvPr>
                <p:cNvSpPr/>
                <p:nvPr/>
              </p:nvSpPr>
              <p:spPr>
                <a:xfrm>
                  <a:off x="6054906" y="4689777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정육면체 95">
                  <a:extLst>
                    <a:ext uri="{FF2B5EF4-FFF2-40B4-BE49-F238E27FC236}">
                      <a16:creationId xmlns:a16="http://schemas.microsoft.com/office/drawing/2014/main" id="{D0A4C03C-ACC0-A16A-5FC8-6D840DA95F13}"/>
                    </a:ext>
                  </a:extLst>
                </p:cNvPr>
                <p:cNvSpPr/>
                <p:nvPr/>
              </p:nvSpPr>
              <p:spPr>
                <a:xfrm>
                  <a:off x="5928726" y="4850248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57BB8C6-7848-D2B3-6F2D-38B084C7397F}"/>
                    </a:ext>
                  </a:extLst>
                </p:cNvPr>
                <p:cNvSpPr txBox="1"/>
                <p:nvPr/>
              </p:nvSpPr>
              <p:spPr>
                <a:xfrm>
                  <a:off x="6570106" y="4619044"/>
                  <a:ext cx="34336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latin typeface="+mn-ea"/>
                    </a:rPr>
                    <a:t>…</a:t>
                  </a:r>
                  <a:endParaRPr lang="ko-KR" altLang="en-US" sz="1600" dirty="0">
                    <a:latin typeface="+mn-ea"/>
                  </a:endParaRPr>
                </a:p>
              </p:txBody>
            </p:sp>
            <p:sp>
              <p:nvSpPr>
                <p:cNvPr id="98" name="정육면체 97">
                  <a:extLst>
                    <a:ext uri="{FF2B5EF4-FFF2-40B4-BE49-F238E27FC236}">
                      <a16:creationId xmlns:a16="http://schemas.microsoft.com/office/drawing/2014/main" id="{3006DB34-62AE-518C-AD60-12AA0DC7130D}"/>
                    </a:ext>
                  </a:extLst>
                </p:cNvPr>
                <p:cNvSpPr/>
                <p:nvPr/>
              </p:nvSpPr>
              <p:spPr>
                <a:xfrm>
                  <a:off x="7178312" y="4562277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정육면체 98">
                  <a:extLst>
                    <a:ext uri="{FF2B5EF4-FFF2-40B4-BE49-F238E27FC236}">
                      <a16:creationId xmlns:a16="http://schemas.microsoft.com/office/drawing/2014/main" id="{506D9CFE-BAC9-7A74-8F96-0F6BF261931B}"/>
                    </a:ext>
                  </a:extLst>
                </p:cNvPr>
                <p:cNvSpPr/>
                <p:nvPr/>
              </p:nvSpPr>
              <p:spPr>
                <a:xfrm>
                  <a:off x="7054134" y="4689777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정육면체 99">
                  <a:extLst>
                    <a:ext uri="{FF2B5EF4-FFF2-40B4-BE49-F238E27FC236}">
                      <a16:creationId xmlns:a16="http://schemas.microsoft.com/office/drawing/2014/main" id="{F4E630EB-68D3-04CC-80A0-1E6A8A19D515}"/>
                    </a:ext>
                  </a:extLst>
                </p:cNvPr>
                <p:cNvSpPr/>
                <p:nvPr/>
              </p:nvSpPr>
              <p:spPr>
                <a:xfrm>
                  <a:off x="6927954" y="4850248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6CA0E804-632F-4C4C-9D08-E15496A9311B}"/>
                    </a:ext>
                  </a:extLst>
                </p:cNvPr>
                <p:cNvSpPr txBox="1"/>
                <p:nvPr/>
              </p:nvSpPr>
              <p:spPr>
                <a:xfrm rot="7707339">
                  <a:off x="5643894" y="5037393"/>
                  <a:ext cx="34336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latin typeface="+mn-ea"/>
                    </a:rPr>
                    <a:t>…</a:t>
                  </a:r>
                  <a:endParaRPr lang="ko-KR" altLang="en-US" sz="1600" dirty="0">
                    <a:latin typeface="+mn-ea"/>
                  </a:endParaRPr>
                </a:p>
              </p:txBody>
            </p:sp>
            <p:sp>
              <p:nvSpPr>
                <p:cNvPr id="102" name="정육면체 101">
                  <a:extLst>
                    <a:ext uri="{FF2B5EF4-FFF2-40B4-BE49-F238E27FC236}">
                      <a16:creationId xmlns:a16="http://schemas.microsoft.com/office/drawing/2014/main" id="{7C24E688-79A6-704A-D8BE-AA5ABB5FD24F}"/>
                    </a:ext>
                  </a:extLst>
                </p:cNvPr>
                <p:cNvSpPr/>
                <p:nvPr/>
              </p:nvSpPr>
              <p:spPr>
                <a:xfrm>
                  <a:off x="4979226" y="5292882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정육면체 102">
                  <a:extLst>
                    <a:ext uri="{FF2B5EF4-FFF2-40B4-BE49-F238E27FC236}">
                      <a16:creationId xmlns:a16="http://schemas.microsoft.com/office/drawing/2014/main" id="{94541646-6A25-A1BC-CA88-4274C13CD914}"/>
                    </a:ext>
                  </a:extLst>
                </p:cNvPr>
                <p:cNvSpPr/>
                <p:nvPr/>
              </p:nvSpPr>
              <p:spPr>
                <a:xfrm>
                  <a:off x="5544442" y="5292882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정육면체 103">
                  <a:extLst>
                    <a:ext uri="{FF2B5EF4-FFF2-40B4-BE49-F238E27FC236}">
                      <a16:creationId xmlns:a16="http://schemas.microsoft.com/office/drawing/2014/main" id="{81E3AFE0-6C48-95A6-5D46-30C7056D8D46}"/>
                    </a:ext>
                  </a:extLst>
                </p:cNvPr>
                <p:cNvSpPr/>
                <p:nvPr/>
              </p:nvSpPr>
              <p:spPr>
                <a:xfrm>
                  <a:off x="6543670" y="5292882"/>
                  <a:ext cx="500716" cy="157970"/>
                </a:xfrm>
                <a:prstGeom prst="cube">
                  <a:avLst>
                    <a:gd name="adj" fmla="val 3668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BF827FC7-AF6C-A91D-E9E9-167794DB6A01}"/>
                    </a:ext>
                  </a:extLst>
                </p:cNvPr>
                <p:cNvSpPr txBox="1"/>
                <p:nvPr/>
              </p:nvSpPr>
              <p:spPr>
                <a:xfrm rot="7707339">
                  <a:off x="6809436" y="5037393"/>
                  <a:ext cx="34336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latin typeface="+mn-ea"/>
                    </a:rPr>
                    <a:t>…</a:t>
                  </a:r>
                  <a:endParaRPr lang="ko-KR" altLang="en-US" sz="1600" dirty="0">
                    <a:latin typeface="+mn-ea"/>
                  </a:endParaRPr>
                </a:p>
              </p:txBody>
            </p:sp>
            <p:sp>
              <p:nvSpPr>
                <p:cNvPr id="106" name="왼쪽 중괄호 105">
                  <a:extLst>
                    <a:ext uri="{FF2B5EF4-FFF2-40B4-BE49-F238E27FC236}">
                      <a16:creationId xmlns:a16="http://schemas.microsoft.com/office/drawing/2014/main" id="{F8E30F86-BD55-3706-6489-8B45A5F3ABD2}"/>
                    </a:ext>
                  </a:extLst>
                </p:cNvPr>
                <p:cNvSpPr/>
                <p:nvPr/>
              </p:nvSpPr>
              <p:spPr>
                <a:xfrm rot="5400000">
                  <a:off x="6582195" y="3400444"/>
                  <a:ext cx="170645" cy="2023019"/>
                </a:xfrm>
                <a:prstGeom prst="leftBrace">
                  <a:avLst>
                    <a:gd name="adj1" fmla="val 88492"/>
                    <a:gd name="adj2" fmla="val 50000"/>
                  </a:avLst>
                </a:prstGeom>
                <a:ln w="12700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>
                      <a:extLst>
                        <a:ext uri="{FF2B5EF4-FFF2-40B4-BE49-F238E27FC236}">
                          <a16:creationId xmlns:a16="http://schemas.microsoft.com/office/drawing/2014/main" id="{66F056AE-ABD2-B8A3-6111-4A1185E5B3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31260" y="4052563"/>
                      <a:ext cx="1949254" cy="28931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+mn-ea"/>
                        </a:rPr>
                        <a:t>Grid</a:t>
                      </a:r>
                      <a14:m>
                        <m:oMath xmlns:m="http://schemas.openxmlformats.org/officeDocument/2006/math">
                          <m:r>
                            <a:rPr lang="en-US" altLang="ko-KR" sz="90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oMath>
                      </a14:m>
                      <a:r>
                        <a:rPr lang="en-US" altLang="ko-KR" sz="900" dirty="0">
                          <a:latin typeface="+mn-ea"/>
                        </a:rPr>
                        <a:t>Default Box Count</a:t>
                      </a:r>
                      <a:endParaRPr lang="ko-KR" altLang="en-US" sz="900" dirty="0">
                        <a:latin typeface="+mn-ea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>
                      <a:extLst>
                        <a:ext uri="{FF2B5EF4-FFF2-40B4-BE49-F238E27FC236}">
                          <a16:creationId xmlns:a16="http://schemas.microsoft.com/office/drawing/2014/main" id="{66F056AE-ABD2-B8A3-6111-4A1185E5B37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1260" y="4052563"/>
                      <a:ext cx="1949254" cy="289313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1052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F87D8AD4-09D3-29BF-31D3-D6661A2EA7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31260" y="2306719"/>
                      <a:ext cx="1949254" cy="28931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+mn-ea"/>
                        </a:rPr>
                        <a:t>Grid</a:t>
                      </a:r>
                      <a14:m>
                        <m:oMath xmlns:m="http://schemas.openxmlformats.org/officeDocument/2006/math">
                          <m:r>
                            <a:rPr lang="en-US" altLang="ko-KR" sz="90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oMath>
                      </a14:m>
                      <a:r>
                        <a:rPr lang="en-US" altLang="ko-KR" sz="900" dirty="0">
                          <a:latin typeface="+mn-ea"/>
                        </a:rPr>
                        <a:t>Default Box Count</a:t>
                      </a:r>
                      <a:endParaRPr lang="ko-KR" altLang="en-US" sz="900" dirty="0">
                        <a:latin typeface="+mn-ea"/>
                      </a:endParaRPr>
                    </a:p>
                  </p:txBody>
                </p:sp>
              </mc:Choice>
              <mc:Fallback xmlns=""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F87D8AD4-09D3-29BF-31D3-D6661A2EA71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1260" y="2306719"/>
                      <a:ext cx="1949254" cy="289313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78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3" name="연결선: 꺾임 82">
                <a:extLst>
                  <a:ext uri="{FF2B5EF4-FFF2-40B4-BE49-F238E27FC236}">
                    <a16:creationId xmlns:a16="http://schemas.microsoft.com/office/drawing/2014/main" id="{1945E912-D774-5025-217D-5B6A11104BE9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 rot="16200000" flipH="1">
                <a:off x="3812128" y="4809287"/>
                <a:ext cx="406418" cy="607140"/>
              </a:xfrm>
              <a:prstGeom prst="bentConnector2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연결선: 꺾임 83">
                <a:extLst>
                  <a:ext uri="{FF2B5EF4-FFF2-40B4-BE49-F238E27FC236}">
                    <a16:creationId xmlns:a16="http://schemas.microsoft.com/office/drawing/2014/main" id="{C6A452E8-84B6-57FB-1F33-562E85B99348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rot="16200000" flipH="1">
                <a:off x="3438492" y="4618851"/>
                <a:ext cx="483980" cy="1262714"/>
              </a:xfrm>
              <a:prstGeom prst="bentConnector2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연결선: 꺾임 84">
                <a:extLst>
                  <a:ext uri="{FF2B5EF4-FFF2-40B4-BE49-F238E27FC236}">
                    <a16:creationId xmlns:a16="http://schemas.microsoft.com/office/drawing/2014/main" id="{95EFADD3-6BEF-18D2-A8FA-8A8C8C941EE2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 rot="16200000" flipH="1">
                <a:off x="3228194" y="4640637"/>
                <a:ext cx="590995" cy="1576296"/>
              </a:xfrm>
              <a:prstGeom prst="bentConnector2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연결선: 꺾임 85">
                <a:extLst>
                  <a:ext uri="{FF2B5EF4-FFF2-40B4-BE49-F238E27FC236}">
                    <a16:creationId xmlns:a16="http://schemas.microsoft.com/office/drawing/2014/main" id="{A30265F8-8E91-ADC8-2C59-5FF4CAE06084}"/>
                  </a:ext>
                </a:extLst>
              </p:cNvPr>
              <p:cNvCxnSpPr>
                <a:cxnSpLocks/>
                <a:stCxn id="148" idx="3"/>
              </p:cNvCxnSpPr>
              <p:nvPr/>
            </p:nvCxnSpPr>
            <p:spPr>
              <a:xfrm rot="16200000" flipH="1">
                <a:off x="2772514" y="4851899"/>
                <a:ext cx="1158498" cy="1873912"/>
              </a:xfrm>
              <a:prstGeom prst="bentConnector2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77F7A5-1141-F057-6A04-FFBBB31A34C9}"/>
                </a:ext>
              </a:extLst>
            </p:cNvPr>
            <p:cNvSpPr txBox="1"/>
            <p:nvPr/>
          </p:nvSpPr>
          <p:spPr>
            <a:xfrm>
              <a:off x="5624807" y="6167481"/>
              <a:ext cx="13260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+mn-ea"/>
                </a:rPr>
                <a:t>SSD Output Layer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6931ED5-E15D-D622-B20A-300DDB45EBFA}"/>
              </a:ext>
            </a:extLst>
          </p:cNvPr>
          <p:cNvSpPr txBox="1"/>
          <p:nvPr/>
        </p:nvSpPr>
        <p:spPr>
          <a:xfrm>
            <a:off x="522860" y="1422952"/>
            <a:ext cx="9857186" cy="1903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그리드의 좌표 값은 원본 이미지의 상대적인 위치 값으로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이미지의 각 위치를 고정 크기의 그리드 셀로 분할함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그리드의 벡터 값은 기본 박스의 조정 값과 클래스 분류 점수로 구성됨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기본 박스는 미리 정의된 다양한 크기와 종횡비를 가지며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객체가 존재할 가능성이 있는 위치를 대표함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8AA7DA"/>
                </a:solidFill>
                <a:latin typeface="+mn-ea"/>
              </a:rPr>
              <a:t>기본 박스에 대해 객체의 위치와 클래스를 예측하고</a:t>
            </a:r>
            <a:r>
              <a:rPr lang="en-US" altLang="ko-KR" sz="1600" b="1" dirty="0">
                <a:solidFill>
                  <a:srgbClr val="8AA7DA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rgbClr val="8AA7DA"/>
                </a:solidFill>
                <a:latin typeface="+mn-ea"/>
              </a:rPr>
              <a:t>해당 그리드 셀 내에서 가장 높은 확률의 객체를 선택하여</a:t>
            </a:r>
            <a:br>
              <a:rPr lang="en-US" altLang="ko-KR" sz="1600" b="1" dirty="0">
                <a:solidFill>
                  <a:srgbClr val="8AA7DA"/>
                </a:solidFill>
                <a:latin typeface="+mn-ea"/>
              </a:rPr>
            </a:br>
            <a:r>
              <a:rPr lang="ko-KR" altLang="en-US" sz="1600" b="1" dirty="0">
                <a:solidFill>
                  <a:srgbClr val="8AA7DA"/>
                </a:solidFill>
                <a:latin typeface="+mn-ea"/>
              </a:rPr>
              <a:t>최종 탐지 결과를 도출함</a:t>
            </a:r>
            <a:endParaRPr lang="en-US" altLang="ko-KR" sz="1600" b="1" dirty="0">
              <a:solidFill>
                <a:srgbClr val="8AA7DA"/>
              </a:solidFill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999443-CCCF-0351-8549-19A7526F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37435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104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</a:rPr>
              <a:t>SDD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B3332-6440-E6B2-97AE-358ACC18DD09}"/>
              </a:ext>
            </a:extLst>
          </p:cNvPr>
          <p:cNvSpPr txBox="1"/>
          <p:nvPr/>
        </p:nvSpPr>
        <p:spPr>
          <a:xfrm>
            <a:off x="231420" y="915270"/>
            <a:ext cx="2592376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기본 박스</a:t>
            </a:r>
            <a:r>
              <a:rPr lang="en-US" altLang="ko-KR" sz="2000" baseline="30000" dirty="0">
                <a:latin typeface="+mj-ea"/>
                <a:ea typeface="+mj-ea"/>
              </a:rPr>
              <a:t>Default Box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605F25-5C5E-7ADF-0426-7E5CC3E5A74D}"/>
                  </a:ext>
                </a:extLst>
              </p:cNvPr>
              <p:cNvSpPr txBox="1"/>
              <p:nvPr/>
            </p:nvSpPr>
            <p:spPr>
              <a:xfrm>
                <a:off x="522860" y="1422952"/>
                <a:ext cx="10588155" cy="26421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600" dirty="0">
                    <a:latin typeface="+mn-ea"/>
                  </a:rPr>
                  <a:t>SSD</a:t>
                </a:r>
                <a:r>
                  <a:rPr lang="ko-KR" altLang="en-US" sz="1600" dirty="0">
                    <a:latin typeface="+mn-ea"/>
                  </a:rPr>
                  <a:t>는 기본 박스를 사용하는데 앵커 박스와 유사한 개념으로</a:t>
                </a:r>
                <a:r>
                  <a:rPr lang="en-US" altLang="ko-KR" sz="1600" dirty="0">
                    <a:latin typeface="+mn-ea"/>
                  </a:rPr>
                  <a:t>, </a:t>
                </a:r>
                <a:r>
                  <a:rPr lang="ko-KR" altLang="en-US" sz="1600" dirty="0">
                    <a:latin typeface="+mn-ea"/>
                  </a:rPr>
                  <a:t>서로 다른 크기의 특징 </a:t>
                </a:r>
                <a:r>
                  <a:rPr lang="ko-KR" altLang="en-US" sz="1600" dirty="0" err="1">
                    <a:latin typeface="+mn-ea"/>
                  </a:rPr>
                  <a:t>맵에</a:t>
                </a:r>
                <a:r>
                  <a:rPr lang="ko-KR" altLang="en-US" sz="1600" dirty="0">
                    <a:latin typeface="+mn-ea"/>
                  </a:rPr>
                  <a:t> 적용한다는 차이점이 있음</a:t>
                </a:r>
                <a:endParaRPr lang="en-US" altLang="ko-KR" sz="16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600" dirty="0">
                    <a:latin typeface="+mn-ea"/>
                  </a:rPr>
                  <a:t>SSD </a:t>
                </a:r>
                <a:r>
                  <a:rPr lang="ko-KR" altLang="en-US" sz="1600" dirty="0">
                    <a:latin typeface="+mn-ea"/>
                  </a:rPr>
                  <a:t>모델은 </a:t>
                </a:r>
                <a:r>
                  <a:rPr lang="en-US" altLang="ko-KR" sz="1600" dirty="0">
                    <a:latin typeface="+mn-ea"/>
                  </a:rPr>
                  <a:t>38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38, 19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19, 10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10, 5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5, 3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3, 1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1 </a:t>
                </a:r>
                <a:r>
                  <a:rPr lang="ko-KR" altLang="en-US" sz="1600" dirty="0">
                    <a:latin typeface="+mn-ea"/>
                  </a:rPr>
                  <a:t>스케일의 특징 맵 각 셀마다 기본 박스를 생성함</a:t>
                </a:r>
                <a:endParaRPr lang="en-US" altLang="ko-KR" sz="16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b="1" dirty="0">
                    <a:solidFill>
                      <a:srgbClr val="8AA7DA"/>
                    </a:solidFill>
                    <a:latin typeface="+mn-ea"/>
                  </a:rPr>
                  <a:t>기본 박스의 크기는 특징 맵의 크기에 따라 결정</a:t>
                </a:r>
                <a:r>
                  <a:rPr lang="ko-KR" altLang="en-US" sz="1600" dirty="0">
                    <a:latin typeface="+mn-ea"/>
                  </a:rPr>
                  <a:t>되는데</a:t>
                </a:r>
                <a:r>
                  <a:rPr lang="en-US" altLang="ko-KR" sz="1600" dirty="0">
                    <a:latin typeface="+mn-ea"/>
                  </a:rPr>
                  <a:t>, </a:t>
                </a:r>
                <a:r>
                  <a:rPr lang="ko-KR" altLang="en-US" sz="1600" dirty="0">
                    <a:latin typeface="+mn-ea"/>
                  </a:rPr>
                  <a:t>특징 맵의 크기가 작을수록 기본 박스를 크게 설정해 큰 객체를 </a:t>
                </a:r>
                <a:br>
                  <a:rPr lang="en-US" altLang="ko-KR" sz="1600" dirty="0">
                    <a:latin typeface="+mn-ea"/>
                  </a:rPr>
                </a:br>
                <a:r>
                  <a:rPr lang="ko-KR" altLang="en-US" sz="1600" dirty="0">
                    <a:latin typeface="+mn-ea"/>
                  </a:rPr>
                  <a:t>인식할 수 있음</a:t>
                </a:r>
                <a:endParaRPr lang="en-US" altLang="ko-KR" sz="16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입력 이미지의 크기와 특징 맵의 크기를 고려해 초기 기본 박스의 크기를 설정하며</a:t>
                </a:r>
                <a:r>
                  <a:rPr lang="en-US" altLang="ko-KR" sz="1600" dirty="0">
                    <a:latin typeface="+mn-ea"/>
                  </a:rPr>
                  <a:t>, </a:t>
                </a:r>
                <a:r>
                  <a:rPr lang="ko-KR" altLang="en-US" sz="1600" dirty="0">
                    <a:latin typeface="+mn-ea"/>
                  </a:rPr>
                  <a:t>다양한 스케일 값을 적용해 </a:t>
                </a:r>
                <a:br>
                  <a:rPr lang="en-US" altLang="ko-KR" sz="1600" dirty="0">
                    <a:latin typeface="+mn-ea"/>
                  </a:rPr>
                </a:br>
                <a:r>
                  <a:rPr lang="ko-KR" altLang="en-US" sz="1600" dirty="0">
                    <a:latin typeface="+mn-ea"/>
                  </a:rPr>
                  <a:t>기본 박스의 크기를 조정함</a:t>
                </a:r>
                <a:endParaRPr lang="en-US" altLang="ko-KR" sz="16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sz="1600" dirty="0">
                    <a:latin typeface="+mn-ea"/>
                  </a:rPr>
                  <a:t>은</a:t>
                </a:r>
                <a:r>
                  <a:rPr lang="en-US" altLang="ko-KR" sz="1600" dirty="0">
                    <a:latin typeface="+mn-ea"/>
                  </a:rPr>
                  <a:t> SSD </a:t>
                </a:r>
                <a:r>
                  <a:rPr lang="ko-KR" altLang="en-US" sz="1600" dirty="0">
                    <a:latin typeface="+mn-ea"/>
                  </a:rPr>
                  <a:t>모델을 학습하기 전에 초기 값을 할당하며</a:t>
                </a:r>
                <a:r>
                  <a:rPr lang="en-US" altLang="ko-KR" sz="1600" dirty="0">
                    <a:latin typeface="+mn-ea"/>
                  </a:rPr>
                  <a:t>, </a:t>
                </a:r>
                <a:r>
                  <a:rPr lang="ko-KR" altLang="en-US" sz="1600" dirty="0">
                    <a:latin typeface="+mn-ea"/>
                  </a:rPr>
                  <a:t>일반적으로  </a:t>
                </a:r>
                <a:r>
                  <a:rPr lang="en-US" altLang="ko-KR" sz="1600" dirty="0">
                    <a:latin typeface="+mn-ea"/>
                  </a:rPr>
                  <a:t>0.2, 0.9, 6</a:t>
                </a:r>
                <a:r>
                  <a:rPr lang="ko-KR" altLang="en-US" sz="1600" dirty="0">
                    <a:latin typeface="+mn-ea"/>
                  </a:rPr>
                  <a:t>의 값을 설정함</a:t>
                </a:r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605F25-5C5E-7ADF-0426-7E5CC3E5A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60" y="1422952"/>
                <a:ext cx="10588155" cy="2642134"/>
              </a:xfrm>
              <a:prstGeom prst="rect">
                <a:avLst/>
              </a:prstGeom>
              <a:blipFill>
                <a:blip r:embed="rId3"/>
                <a:stretch>
                  <a:fillRect l="-230" b="-1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EFBDD25E-B8AD-2FD3-6E65-A2D58F28FBBA}"/>
              </a:ext>
            </a:extLst>
          </p:cNvPr>
          <p:cNvGrpSpPr/>
          <p:nvPr/>
        </p:nvGrpSpPr>
        <p:grpSpPr>
          <a:xfrm>
            <a:off x="3472826" y="4868998"/>
            <a:ext cx="7079683" cy="889024"/>
            <a:chOff x="3472826" y="4160338"/>
            <a:chExt cx="7079683" cy="8890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1F7B820-1BAF-64C0-CBF9-D8C2258D2465}"/>
                    </a:ext>
                  </a:extLst>
                </p:cNvPr>
                <p:cNvSpPr txBox="1"/>
                <p:nvPr/>
              </p:nvSpPr>
              <p:spPr>
                <a:xfrm>
                  <a:off x="3472826" y="4175088"/>
                  <a:ext cx="4497693" cy="554960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oMath>
                    </m:oMathPara>
                  </a14:m>
                  <a:endParaRPr lang="en-US" altLang="ko-KR" sz="16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1F7B820-1BAF-64C0-CBF9-D8C2258D24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2826" y="4175088"/>
                  <a:ext cx="4497693" cy="5549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F85A80-7D1D-837A-9402-89DF32EA709B}"/>
                </a:ext>
              </a:extLst>
            </p:cNvPr>
            <p:cNvSpPr txBox="1"/>
            <p:nvPr/>
          </p:nvSpPr>
          <p:spPr>
            <a:xfrm>
              <a:off x="5061074" y="4803141"/>
              <a:ext cx="13211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+mn-ea"/>
                </a:rPr>
                <a:t>Default Box Scale</a:t>
              </a:r>
              <a:endParaRPr lang="ko-KR" altLang="en-US" sz="1000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90D5E1C-ECBB-59DF-8747-5E70F9ECABD7}"/>
                    </a:ext>
                  </a:extLst>
                </p:cNvPr>
                <p:cNvSpPr txBox="1"/>
                <p:nvPr/>
              </p:nvSpPr>
              <p:spPr>
                <a:xfrm>
                  <a:off x="8346777" y="4160338"/>
                  <a:ext cx="2205732" cy="618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1200" dirty="0">
                      <a:latin typeface="+mn-ea"/>
                    </a:rPr>
                    <a:t>𝑚</a:t>
                  </a:r>
                  <a:r>
                    <a:rPr lang="en-US" altLang="ko-KR" sz="1200" dirty="0">
                      <a:latin typeface="+mn-ea"/>
                    </a:rPr>
                    <a:t>: </a:t>
                  </a:r>
                  <a:r>
                    <a:rPr lang="ko-KR" altLang="en-US" sz="1200" dirty="0">
                      <a:latin typeface="+mn-ea"/>
                    </a:rPr>
                    <a:t>사용할 스케일의 개수</a:t>
                  </a:r>
                  <a:endParaRPr lang="en-US" altLang="ko-KR" sz="1200" dirty="0">
                    <a:latin typeface="+mn-ea"/>
                  </a:endParaRP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en-US" altLang="ko-KR" sz="1200" dirty="0">
                      <a:latin typeface="+mn-ea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1200" dirty="0">
                      <a:latin typeface="+mn-ea"/>
                    </a:rPr>
                    <a:t>: 1 ~</a:t>
                  </a:r>
                  <a:r>
                    <a:rPr lang="ko-KR" altLang="en-US" sz="1200" dirty="0">
                      <a:latin typeface="+mn-ea"/>
                    </a:rPr>
                    <a:t> 𝑚</a:t>
                  </a:r>
                  <a:r>
                    <a:rPr lang="en-US" altLang="ko-KR" sz="1200" dirty="0">
                      <a:latin typeface="+mn-ea"/>
                    </a:rPr>
                    <a:t>, </a:t>
                  </a:r>
                  <a:r>
                    <a:rPr lang="ko-KR" altLang="en-US" sz="1200" dirty="0">
                      <a:latin typeface="+mn-ea"/>
                    </a:rPr>
                    <a:t>각 스케일의 색인</a:t>
                  </a:r>
                  <a:endParaRPr lang="en-US" altLang="ko-KR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90D5E1C-ECBB-59DF-8747-5E70F9ECAB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6777" y="4160338"/>
                  <a:ext cx="2205732" cy="618054"/>
                </a:xfrm>
                <a:prstGeom prst="rect">
                  <a:avLst/>
                </a:prstGeom>
                <a:blipFill>
                  <a:blip r:embed="rId5"/>
                  <a:stretch>
                    <a:fillRect b="-792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AB8D3C-7139-11DE-7CA0-9AF4F3BC9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1626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104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</a:rPr>
              <a:t>SDD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B3332-6440-E6B2-97AE-358ACC18DD09}"/>
              </a:ext>
            </a:extLst>
          </p:cNvPr>
          <p:cNvSpPr txBox="1"/>
          <p:nvPr/>
        </p:nvSpPr>
        <p:spPr>
          <a:xfrm>
            <a:off x="231420" y="915270"/>
            <a:ext cx="2592376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기본 박스</a:t>
            </a:r>
            <a:r>
              <a:rPr lang="en-US" altLang="ko-KR" sz="2000" baseline="30000" dirty="0">
                <a:latin typeface="+mj-ea"/>
                <a:ea typeface="+mj-ea"/>
              </a:rPr>
              <a:t>Default Box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605F25-5C5E-7ADF-0426-7E5CC3E5A74D}"/>
                  </a:ext>
                </a:extLst>
              </p:cNvPr>
              <p:cNvSpPr txBox="1"/>
              <p:nvPr/>
            </p:nvSpPr>
            <p:spPr>
              <a:xfrm>
                <a:off x="522860" y="1422952"/>
                <a:ext cx="10442282" cy="1698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기본 박스의 스케일을 계산했다면</a:t>
                </a:r>
                <a:r>
                  <a:rPr lang="en-US" altLang="ko-KR" sz="1600" dirty="0">
                    <a:latin typeface="+mn-ea"/>
                  </a:rPr>
                  <a:t>, </a:t>
                </a:r>
                <a:r>
                  <a:rPr lang="ko-KR" altLang="en-US" sz="1600" dirty="0">
                    <a:latin typeface="+mn-ea"/>
                  </a:rPr>
                  <a:t>기본 박스의 너비와 높이에 대한 스케일을 계산함</a:t>
                </a:r>
                <a:endParaRPr lang="en-US" altLang="ko-KR" sz="16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대부분의 객체는 가로와 세로 길이가 다르므로 </a:t>
                </a:r>
                <a:r>
                  <a:rPr lang="ko-KR" altLang="en-US" sz="1600" b="1" dirty="0">
                    <a:solidFill>
                      <a:srgbClr val="8AA7DA"/>
                    </a:solidFill>
                    <a:latin typeface="+mn-ea"/>
                  </a:rPr>
                  <a:t>각각의 길이에 맞춰 스케일링 하는 것이 더 정확한 인식을 가능하게 함</a:t>
                </a:r>
                <a:endParaRPr lang="en-US" altLang="ko-KR" sz="1600" b="1" dirty="0">
                  <a:solidFill>
                    <a:srgbClr val="8AA7DA"/>
                  </a:solidFill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ko-KR" altLang="en-US" sz="1600" dirty="0">
                    <a:latin typeface="+mn-ea"/>
                  </a:rPr>
                  <a:t>도 초기 값을 설정하며</a:t>
                </a:r>
                <a:r>
                  <a:rPr lang="en-US" altLang="ko-KR" sz="1600" dirty="0">
                    <a:latin typeface="+mn-ea"/>
                  </a:rPr>
                  <a:t>, </a:t>
                </a:r>
                <a:r>
                  <a:rPr lang="ko-KR" altLang="en-US" sz="1600" dirty="0">
                    <a:latin typeface="+mn-ea"/>
                  </a:rPr>
                  <a:t>일반적으로 </a:t>
                </a:r>
                <a:r>
                  <a:rPr lang="en-US" altLang="ko-KR" sz="1600" dirty="0">
                    <a:latin typeface="+mn-ea"/>
                  </a:rPr>
                  <a:t>1, 2, 3,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sz="16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ko-KR" altLang="en-US" sz="1600" dirty="0">
                    <a:latin typeface="+mn-ea"/>
                  </a:rPr>
                  <a:t>의 값을 사용함</a:t>
                </a:r>
                <a:endParaRPr lang="en-US" altLang="ko-KR" sz="16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이를 통해 다양한 비율의 사각형을 구성해 다양한 크기와 형태의 객체를 인식할 수 있음</a:t>
                </a:r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605F25-5C5E-7ADF-0426-7E5CC3E5A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60" y="1422952"/>
                <a:ext cx="10442282" cy="1698222"/>
              </a:xfrm>
              <a:prstGeom prst="rect">
                <a:avLst/>
              </a:prstGeom>
              <a:blipFill>
                <a:blip r:embed="rId3"/>
                <a:stretch>
                  <a:fillRect l="-234" b="-28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EFBDD25E-B8AD-2FD3-6E65-A2D58F28FBBA}"/>
              </a:ext>
            </a:extLst>
          </p:cNvPr>
          <p:cNvGrpSpPr/>
          <p:nvPr/>
        </p:nvGrpSpPr>
        <p:grpSpPr>
          <a:xfrm>
            <a:off x="3200400" y="3665999"/>
            <a:ext cx="7664393" cy="1120104"/>
            <a:chOff x="3200400" y="3938868"/>
            <a:chExt cx="7664393" cy="11201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1F7B820-1BAF-64C0-CBF9-D8C2258D2465}"/>
                    </a:ext>
                  </a:extLst>
                </p:cNvPr>
                <p:cNvSpPr txBox="1"/>
                <p:nvPr/>
              </p:nvSpPr>
              <p:spPr>
                <a:xfrm>
                  <a:off x="5737860" y="3938868"/>
                  <a:ext cx="2232659" cy="819840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altLang="ko-KR" sz="16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1F7B820-1BAF-64C0-CBF9-D8C2258D24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7860" y="3938868"/>
                  <a:ext cx="2232659" cy="8198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F85A80-7D1D-837A-9402-89DF32EA709B}"/>
                </a:ext>
              </a:extLst>
            </p:cNvPr>
            <p:cNvSpPr txBox="1"/>
            <p:nvPr/>
          </p:nvSpPr>
          <p:spPr>
            <a:xfrm>
              <a:off x="5957950" y="4812751"/>
              <a:ext cx="18165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+mn-ea"/>
                </a:rPr>
                <a:t>Default Box height Scaler</a:t>
              </a:r>
              <a:endParaRPr lang="ko-KR" altLang="en-US" sz="1000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90D5E1C-ECBB-59DF-8747-5E70F9ECABD7}"/>
                    </a:ext>
                  </a:extLst>
                </p:cNvPr>
                <p:cNvSpPr txBox="1"/>
                <p:nvPr/>
              </p:nvSpPr>
              <p:spPr>
                <a:xfrm>
                  <a:off x="8285817" y="3939358"/>
                  <a:ext cx="2578976" cy="8986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200" dirty="0"/>
                    <a:t>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en-US" altLang="ko-KR" sz="1200" dirty="0">
                      <a:latin typeface="+mn-ea"/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ko-KR" altLang="en-US" sz="1200" b="0" dirty="0">
                      <a:latin typeface="Cambria Math" panose="02040503050406030204" pitchFamily="18" charset="0"/>
                    </a:rPr>
                    <a:t>번째 기본 박스의 너비 스케일</a:t>
                  </a:r>
                  <a:endParaRPr lang="en-US" altLang="ko-KR" sz="1200" dirty="0">
                    <a:latin typeface="+mn-ea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200" b="0" dirty="0"/>
                    <a:t>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en-US" altLang="ko-KR" sz="1200" b="0" dirty="0">
                      <a:latin typeface="+mn-ea"/>
                    </a:rPr>
                    <a:t>: </a:t>
                  </a:r>
                  <a:r>
                    <a:rPr lang="ko-KR" altLang="en-US" sz="1200" b="0" dirty="0">
                      <a:latin typeface="+mn-ea"/>
                    </a:rPr>
                    <a:t>기본</a:t>
                  </a:r>
                  <a:r>
                    <a:rPr lang="en-US" altLang="ko-KR" sz="1200" dirty="0">
                      <a:latin typeface="+mn-ea"/>
                    </a:rPr>
                    <a:t> </a:t>
                  </a:r>
                  <a:r>
                    <a:rPr lang="ko-KR" altLang="en-US" sz="1200" dirty="0">
                      <a:latin typeface="+mn-ea"/>
                    </a:rPr>
                    <a:t>박스의 크기 스케일</a:t>
                  </a:r>
                  <a:endParaRPr lang="en-US" altLang="ko-KR" sz="1200" dirty="0">
                    <a:latin typeface="+mn-ea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200" dirty="0">
                      <a:ea typeface="Cambria Math" panose="02040503050406030204" pitchFamily="18" charset="0"/>
                    </a:rPr>
                    <a:t>-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a14:m>
                  <a:r>
                    <a:rPr lang="en-US" altLang="ko-KR" sz="1200" b="0" dirty="0">
                      <a:latin typeface="Cambria Math" panose="02040503050406030204" pitchFamily="18" charset="0"/>
                    </a:rPr>
                    <a:t>: </a:t>
                  </a:r>
                  <a:r>
                    <a:rPr lang="ko-KR" altLang="en-US" sz="1200" b="0" dirty="0">
                      <a:latin typeface="Cambria Math" panose="02040503050406030204" pitchFamily="18" charset="0"/>
                    </a:rPr>
                    <a:t>기본 박스의 </a:t>
                  </a:r>
                  <a:r>
                    <a:rPr lang="ko-KR" altLang="en-US" sz="1200" b="0" dirty="0" err="1">
                      <a:latin typeface="Cambria Math" panose="02040503050406030204" pitchFamily="18" charset="0"/>
                    </a:rPr>
                    <a:t>종횡비</a:t>
                  </a:r>
                  <a:endParaRPr lang="ko-KR" altLang="en-US" sz="1200" b="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90D5E1C-ECBB-59DF-8747-5E70F9ECAB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5817" y="3939358"/>
                  <a:ext cx="2578976" cy="898644"/>
                </a:xfrm>
                <a:prstGeom prst="rect">
                  <a:avLst/>
                </a:prstGeom>
                <a:blipFill>
                  <a:blip r:embed="rId5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1A5D64F-2336-867C-6BA5-E9F90FB6B50F}"/>
                    </a:ext>
                  </a:extLst>
                </p:cNvPr>
                <p:cNvSpPr txBox="1"/>
                <p:nvPr/>
              </p:nvSpPr>
              <p:spPr>
                <a:xfrm>
                  <a:off x="3200400" y="3938868"/>
                  <a:ext cx="2232659" cy="819840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num>
                              <m:den>
                                <m:sSubSup>
                                  <m:sSubSup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altLang="ko-KR" sz="16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1A5D64F-2336-867C-6BA5-E9F90FB6B5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0400" y="3938868"/>
                  <a:ext cx="2232659" cy="81984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98C6B9-A39D-04C2-1039-BA2A3517C740}"/>
                </a:ext>
              </a:extLst>
            </p:cNvPr>
            <p:cNvSpPr txBox="1"/>
            <p:nvPr/>
          </p:nvSpPr>
          <p:spPr>
            <a:xfrm>
              <a:off x="3420490" y="4812751"/>
              <a:ext cx="17924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+mn-ea"/>
                </a:rPr>
                <a:t>Default Box Width Scaler</a:t>
              </a:r>
              <a:endParaRPr lang="ko-KR" altLang="en-US" sz="1000" dirty="0">
                <a:latin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614B10-A39B-6B1E-676A-F39145BF7E82}"/>
                  </a:ext>
                </a:extLst>
              </p:cNvPr>
              <p:cNvSpPr txBox="1"/>
              <p:nvPr/>
            </p:nvSpPr>
            <p:spPr>
              <a:xfrm>
                <a:off x="522860" y="5114662"/>
                <a:ext cx="10730823" cy="124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이때 기본 박스의 비율이 </a:t>
                </a:r>
                <a:r>
                  <a:rPr lang="en-US" altLang="ko-KR" sz="1600" dirty="0">
                    <a:latin typeface="+mn-ea"/>
                  </a:rPr>
                  <a:t>1:1</a:t>
                </a:r>
                <a:r>
                  <a:rPr lang="ko-KR" altLang="en-US" sz="1600" dirty="0">
                    <a:latin typeface="+mn-ea"/>
                  </a:rPr>
                  <a:t>이라면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rad>
                  </m:oMath>
                </a14:m>
                <a:r>
                  <a:rPr lang="ko-KR" altLang="en-US" sz="1600" dirty="0">
                    <a:latin typeface="+mn-ea"/>
                  </a:rPr>
                  <a:t>인 기본 박스를 추가로 사용함</a:t>
                </a:r>
                <a:endParaRPr lang="en-US" altLang="ko-KR" sz="16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latin typeface="+mn-ea"/>
                  </a:rPr>
                  <a:t>첫 번째 특징 </a:t>
                </a:r>
                <a:r>
                  <a:rPr lang="ko-KR" altLang="en-US" sz="1600" dirty="0" err="1">
                    <a:latin typeface="+mn-ea"/>
                  </a:rPr>
                  <a:t>맵은</a:t>
                </a:r>
                <a:r>
                  <a:rPr lang="ko-KR" altLang="en-US" sz="1600" dirty="0">
                    <a:latin typeface="+mn-ea"/>
                  </a:rPr>
                  <a:t> 객체를 인식하는데 주로 사용되기 때문에 종횡비가 </a:t>
                </a:r>
                <a:r>
                  <a:rPr lang="en-US" altLang="ko-KR" sz="1600" dirty="0">
                    <a:latin typeface="+mn-ea"/>
                  </a:rPr>
                  <a:t>1</a:t>
                </a:r>
                <a:r>
                  <a:rPr lang="ko-KR" altLang="en-US" sz="1600" dirty="0">
                    <a:latin typeface="+mn-ea"/>
                  </a:rPr>
                  <a:t>인 추가 기본 박스를 설정함으로써 정확한 크기와</a:t>
                </a:r>
                <a:br>
                  <a:rPr lang="en-US" altLang="ko-KR" sz="1600" dirty="0">
                    <a:latin typeface="+mn-ea"/>
                  </a:rPr>
                </a:br>
                <a:r>
                  <a:rPr lang="ko-KR" altLang="en-US" sz="1600" dirty="0">
                    <a:latin typeface="+mn-ea"/>
                  </a:rPr>
                  <a:t>종횡비를 가진 작은 객체를 더 잘 인식할 수 있게 함</a:t>
                </a:r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614B10-A39B-6B1E-676A-F39145BF7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60" y="5114662"/>
                <a:ext cx="10730823" cy="1242712"/>
              </a:xfrm>
              <a:prstGeom prst="rect">
                <a:avLst/>
              </a:prstGeom>
              <a:blipFill>
                <a:blip r:embed="rId7"/>
                <a:stretch>
                  <a:fillRect l="-227" b="-53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79C49D-D49C-91BF-508C-EC7D7908D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5801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104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</a:rPr>
              <a:t>SDD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B3332-6440-E6B2-97AE-358ACC18DD09}"/>
              </a:ext>
            </a:extLst>
          </p:cNvPr>
          <p:cNvSpPr txBox="1"/>
          <p:nvPr/>
        </p:nvSpPr>
        <p:spPr>
          <a:xfrm>
            <a:off x="231420" y="915270"/>
            <a:ext cx="211788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모델 학습 과정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605F25-5C5E-7ADF-0426-7E5CC3E5A74D}"/>
              </a:ext>
            </a:extLst>
          </p:cNvPr>
          <p:cNvSpPr txBox="1"/>
          <p:nvPr/>
        </p:nvSpPr>
        <p:spPr>
          <a:xfrm>
            <a:off x="522860" y="1422952"/>
            <a:ext cx="544091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SSD</a:t>
            </a:r>
            <a:r>
              <a:rPr lang="ko-KR" altLang="en-US" sz="1600" dirty="0">
                <a:latin typeface="+mn-ea"/>
              </a:rPr>
              <a:t>는 박스 분류와 박스 회귀에 대한 손실 함수를 계산함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B1CB867-DA9F-2EF4-7703-DBFE2F9FBB14}"/>
              </a:ext>
            </a:extLst>
          </p:cNvPr>
          <p:cNvGrpSpPr/>
          <p:nvPr/>
        </p:nvGrpSpPr>
        <p:grpSpPr>
          <a:xfrm>
            <a:off x="3517177" y="2116273"/>
            <a:ext cx="8313162" cy="1520288"/>
            <a:chOff x="3472826" y="4129858"/>
            <a:chExt cx="8313162" cy="1520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4793F1D-28C7-977B-34E6-67EA4F6FA468}"/>
                    </a:ext>
                  </a:extLst>
                </p:cNvPr>
                <p:cNvSpPr txBox="1"/>
                <p:nvPr/>
              </p:nvSpPr>
              <p:spPr>
                <a:xfrm>
                  <a:off x="3472826" y="4175088"/>
                  <a:ext cx="4497693" cy="624595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𝑐𝑙𝑠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𝑐𝑙𝑠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f>
                          <m:f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𝑟𝑒𝑔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oMath>
                    </m:oMathPara>
                  </a14:m>
                  <a:endParaRPr lang="en-US" altLang="ko-KR" sz="16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4793F1D-28C7-977B-34E6-67EA4F6FA4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2826" y="4175088"/>
                  <a:ext cx="4497693" cy="62459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1049CA-07BB-92C3-F773-09624FB2016F}"/>
                </a:ext>
              </a:extLst>
            </p:cNvPr>
            <p:cNvSpPr txBox="1"/>
            <p:nvPr/>
          </p:nvSpPr>
          <p:spPr>
            <a:xfrm>
              <a:off x="5061074" y="4803141"/>
              <a:ext cx="13211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+mn-ea"/>
                </a:rPr>
                <a:t>Default Box Scale</a:t>
              </a:r>
              <a:endParaRPr lang="ko-KR" altLang="en-US" sz="1000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FFE8308-FF93-4836-01C7-92B5A337EC87}"/>
                    </a:ext>
                  </a:extLst>
                </p:cNvPr>
                <p:cNvSpPr txBox="1"/>
                <p:nvPr/>
              </p:nvSpPr>
              <p:spPr>
                <a:xfrm>
                  <a:off x="8346777" y="4129858"/>
                  <a:ext cx="3439211" cy="15202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1200" dirty="0">
                      <a:latin typeface="+mn-ea"/>
                    </a:rPr>
                    <a:t>: </a:t>
                  </a:r>
                  <a:r>
                    <a:rPr lang="ko-KR" altLang="en-US" sz="1200" dirty="0">
                      <a:latin typeface="+mn-ea"/>
                    </a:rPr>
                    <a:t>분류</a:t>
                  </a:r>
                  <a:r>
                    <a:rPr lang="en-US" altLang="ko-KR" sz="1200" dirty="0">
                      <a:latin typeface="+mn-ea"/>
                    </a:rPr>
                    <a:t> </a:t>
                  </a:r>
                  <a:r>
                    <a:rPr lang="ko-KR" altLang="en-US" sz="1200" dirty="0">
                      <a:latin typeface="+mn-ea"/>
                    </a:rPr>
                    <a:t>손실함수</a:t>
                  </a:r>
                  <a:endParaRPr lang="en-US" altLang="ko-KR" sz="1200" dirty="0">
                    <a:latin typeface="+mn-ea"/>
                  </a:endParaRP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</m:oMath>
                  </a14:m>
                  <a:r>
                    <a:rPr lang="en-US" altLang="ko-KR" sz="1200" dirty="0">
                      <a:latin typeface="+mn-ea"/>
                    </a:rPr>
                    <a:t>: </a:t>
                  </a:r>
                  <a:r>
                    <a:rPr lang="ko-KR" altLang="en-US" sz="1200" dirty="0">
                      <a:latin typeface="+mn-ea"/>
                    </a:rPr>
                    <a:t>박스 회귀 손실 함수</a:t>
                  </a:r>
                  <a:endParaRPr lang="en-US" altLang="ko-KR" sz="1200" dirty="0">
                    <a:latin typeface="+mn-ea"/>
                  </a:endParaRP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14:m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a14:m>
                  <a:r>
                    <a:rPr lang="en-US" altLang="ko-KR" sz="1200" dirty="0">
                      <a:latin typeface="+mn-ea"/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</m:oMath>
                  </a14:m>
                  <a:r>
                    <a:rPr lang="en-US" altLang="ko-KR" sz="1200" dirty="0">
                      <a:latin typeface="+mn-ea"/>
                    </a:rPr>
                    <a:t> </a:t>
                  </a:r>
                  <a:r>
                    <a:rPr lang="ko-KR" altLang="en-US" sz="1200" dirty="0">
                      <a:latin typeface="+mn-ea"/>
                    </a:rPr>
                    <a:t>균형을 맞추기 위한 </a:t>
                  </a:r>
                  <a:r>
                    <a:rPr lang="ko-KR" altLang="en-US" sz="1200" dirty="0" err="1">
                      <a:latin typeface="+mn-ea"/>
                    </a:rPr>
                    <a:t>하이퍼파라미터</a:t>
                  </a:r>
                  <a:endParaRPr lang="en-US" altLang="ko-KR" sz="1200" dirty="0">
                    <a:latin typeface="+mn-ea"/>
                  </a:endParaRP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</m:oMath>
                  </a14:m>
                  <a:r>
                    <a:rPr lang="en-US" altLang="ko-KR" sz="1200" dirty="0">
                      <a:latin typeface="+mn-ea"/>
                    </a:rPr>
                    <a:t>: </a:t>
                  </a:r>
                  <a:r>
                    <a:rPr lang="ko-KR" altLang="en-US" sz="1200" dirty="0">
                      <a:latin typeface="+mn-ea"/>
                    </a:rPr>
                    <a:t>정규화</a:t>
                  </a:r>
                  <a:r>
                    <a:rPr lang="en-US" altLang="ko-KR" sz="1200" dirty="0">
                      <a:latin typeface="+mn-ea"/>
                    </a:rPr>
                    <a:t> </a:t>
                  </a:r>
                  <a:r>
                    <a:rPr lang="ko-KR" altLang="en-US" sz="1200" dirty="0">
                      <a:latin typeface="+mn-ea"/>
                    </a:rPr>
                    <a:t>상수</a:t>
                  </a:r>
                  <a:r>
                    <a:rPr lang="en-US" altLang="ko-KR" sz="1200" dirty="0">
                      <a:latin typeface="+mn-ea"/>
                    </a:rPr>
                    <a:t>(</a:t>
                  </a:r>
                  <a:r>
                    <a:rPr lang="ko-KR" altLang="en-US" sz="1200" dirty="0">
                      <a:latin typeface="+mn-ea"/>
                    </a:rPr>
                    <a:t>손실 값 계산</a:t>
                  </a:r>
                  <a:r>
                    <a:rPr lang="en-US" altLang="ko-KR" sz="1200" dirty="0">
                      <a:latin typeface="+mn-ea"/>
                    </a:rPr>
                    <a:t>)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</m:oMath>
                  </a14:m>
                  <a:r>
                    <a:rPr lang="en-US" altLang="ko-KR" sz="1200" dirty="0">
                      <a:latin typeface="+mn-ea"/>
                    </a:rPr>
                    <a:t>: </a:t>
                  </a:r>
                  <a:r>
                    <a:rPr lang="ko-KR" altLang="en-US" sz="1200" dirty="0">
                      <a:latin typeface="+mn-ea"/>
                    </a:rPr>
                    <a:t>앵커박스의 개수</a:t>
                  </a:r>
                  <a:endParaRPr lang="en-US" altLang="ko-KR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FFE8308-FF93-4836-01C7-92B5A337E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6777" y="4129858"/>
                  <a:ext cx="3439211" cy="1520288"/>
                </a:xfrm>
                <a:prstGeom prst="rect">
                  <a:avLst/>
                </a:prstGeom>
                <a:blipFill>
                  <a:blip r:embed="rId4"/>
                  <a:stretch>
                    <a:fillRect b="-12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5E610A0-FBD5-904F-E382-03426C0568BC}"/>
              </a:ext>
            </a:extLst>
          </p:cNvPr>
          <p:cNvSpPr txBox="1"/>
          <p:nvPr/>
        </p:nvSpPr>
        <p:spPr>
          <a:xfrm>
            <a:off x="522860" y="4039807"/>
            <a:ext cx="10817385" cy="2272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SSD</a:t>
            </a:r>
            <a:r>
              <a:rPr lang="ko-KR" altLang="en-US" sz="1600" dirty="0">
                <a:latin typeface="+mn-ea"/>
              </a:rPr>
              <a:t>는 영역 제안 네트워크가 없기 때문에 모델의 출력 값 중 대부분이 </a:t>
            </a:r>
            <a:r>
              <a:rPr lang="ko-KR" altLang="en-US" sz="1600" b="1" dirty="0">
                <a:solidFill>
                  <a:srgbClr val="8AA7DA"/>
                </a:solidFill>
                <a:latin typeface="+mn-ea"/>
              </a:rPr>
              <a:t>배경 영역</a:t>
            </a:r>
            <a:r>
              <a:rPr lang="ko-KR" altLang="en-US" sz="1600" dirty="0">
                <a:latin typeface="+mn-ea"/>
              </a:rPr>
              <a:t>을 차지함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그러므로 모든 출력 값에 대해 학습을 수행하면 배경 영역과 객체 영역 간의 </a:t>
            </a:r>
            <a:r>
              <a:rPr lang="ko-KR" altLang="en-US" sz="1600" b="1" dirty="0">
                <a:solidFill>
                  <a:srgbClr val="8AA7DA"/>
                </a:solidFill>
                <a:latin typeface="+mn-ea"/>
              </a:rPr>
              <a:t>클래스 불균형</a:t>
            </a:r>
            <a:r>
              <a:rPr lang="ko-KR" altLang="en-US" sz="1600" dirty="0">
                <a:latin typeface="+mn-ea"/>
              </a:rPr>
              <a:t>이 발생하여 원활한 학습이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진행되지 않음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따라서 모델이 잘못 예측하는 </a:t>
            </a:r>
            <a:r>
              <a:rPr lang="en-US" altLang="ko-KR" sz="1600" dirty="0">
                <a:latin typeface="+mn-ea"/>
              </a:rPr>
              <a:t>‘</a:t>
            </a:r>
            <a:r>
              <a:rPr lang="ko-KR" altLang="en-US" sz="1600" b="1" dirty="0">
                <a:solidFill>
                  <a:srgbClr val="8AA7DA"/>
                </a:solidFill>
                <a:latin typeface="+mn-ea"/>
              </a:rPr>
              <a:t>부정적인</a:t>
            </a:r>
            <a:r>
              <a:rPr lang="en-US" altLang="ko-KR" sz="1600" dirty="0">
                <a:latin typeface="+mn-ea"/>
              </a:rPr>
              <a:t>‘ </a:t>
            </a:r>
            <a:r>
              <a:rPr lang="ko-KR" altLang="en-US" sz="1600" b="1" dirty="0">
                <a:solidFill>
                  <a:srgbClr val="8AA7DA"/>
                </a:solidFill>
                <a:latin typeface="+mn-ea"/>
              </a:rPr>
              <a:t>샘플 중에서 특히 모델이 학습하기 어려운 샘플을 선택하여 추가학습을 진행</a:t>
            </a:r>
            <a:r>
              <a:rPr lang="ko-KR" altLang="en-US" sz="1600" dirty="0">
                <a:latin typeface="+mn-ea"/>
              </a:rPr>
              <a:t>하는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b="1" dirty="0">
                <a:latin typeface="+mj-ea"/>
                <a:ea typeface="+mj-ea"/>
              </a:rPr>
              <a:t>어려운 부정 샘플 마이닝</a:t>
            </a:r>
            <a:r>
              <a:rPr lang="en-US" altLang="ko-KR" sz="1600" b="1" baseline="30000" dirty="0">
                <a:latin typeface="+mj-ea"/>
                <a:ea typeface="+mj-ea"/>
              </a:rPr>
              <a:t>Hard Negative Mining </a:t>
            </a:r>
            <a:r>
              <a:rPr lang="ko-KR" altLang="en-US" sz="1600" dirty="0">
                <a:latin typeface="+mn-ea"/>
              </a:rPr>
              <a:t>기법을 사용함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객체의 영역</a:t>
            </a:r>
            <a:r>
              <a:rPr lang="en-US" altLang="ko-KR" sz="1600" dirty="0">
                <a:latin typeface="+mn-ea"/>
              </a:rPr>
              <a:t>(Positive)</a:t>
            </a:r>
            <a:r>
              <a:rPr lang="ko-KR" altLang="en-US" sz="1600" dirty="0">
                <a:latin typeface="+mn-ea"/>
              </a:rPr>
              <a:t>과 배경 영역</a:t>
            </a:r>
            <a:r>
              <a:rPr lang="en-US" altLang="ko-KR" sz="1600" dirty="0">
                <a:latin typeface="+mn-ea"/>
              </a:rPr>
              <a:t>(Negative)</a:t>
            </a:r>
            <a:r>
              <a:rPr lang="ko-KR" altLang="en-US" sz="1600" dirty="0">
                <a:latin typeface="+mn-ea"/>
              </a:rPr>
              <a:t>의 비율을 </a:t>
            </a:r>
            <a:r>
              <a:rPr lang="en-US" altLang="ko-KR" sz="1600" dirty="0">
                <a:latin typeface="+mn-ea"/>
              </a:rPr>
              <a:t>1:3</a:t>
            </a:r>
            <a:r>
              <a:rPr lang="ko-KR" altLang="en-US" sz="1600" dirty="0">
                <a:latin typeface="+mn-ea"/>
              </a:rPr>
              <a:t>으로 설정해 학습을 진행함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2B8294F-FFEA-4884-E00A-042B9FD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07556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104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</a:rPr>
              <a:t>SDD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B3332-6440-E6B2-97AE-358ACC18DD09}"/>
              </a:ext>
            </a:extLst>
          </p:cNvPr>
          <p:cNvSpPr txBox="1"/>
          <p:nvPr/>
        </p:nvSpPr>
        <p:spPr>
          <a:xfrm>
            <a:off x="231420" y="915270"/>
            <a:ext cx="4243469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SSD512 </a:t>
            </a:r>
            <a:r>
              <a:rPr lang="ko-KR" altLang="en-US" sz="2000" dirty="0">
                <a:latin typeface="+mj-ea"/>
                <a:ea typeface="+mj-ea"/>
              </a:rPr>
              <a:t>특징 추출 네트워크 정의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605F25-5C5E-7ADF-0426-7E5CC3E5A74D}"/>
              </a:ext>
            </a:extLst>
          </p:cNvPr>
          <p:cNvSpPr txBox="1"/>
          <p:nvPr/>
        </p:nvSpPr>
        <p:spPr>
          <a:xfrm>
            <a:off x="522860" y="1422952"/>
            <a:ext cx="10903947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SSD </a:t>
            </a:r>
            <a:r>
              <a:rPr lang="ko-KR" altLang="en-US" sz="1600" dirty="0">
                <a:latin typeface="+mn-ea"/>
              </a:rPr>
              <a:t>모델은 </a:t>
            </a:r>
            <a:r>
              <a:rPr lang="en-US" altLang="ko-KR" sz="1600" dirty="0">
                <a:latin typeface="+mn-ea"/>
              </a:rPr>
              <a:t>SSD300, SSD512, SSD-</a:t>
            </a:r>
            <a:r>
              <a:rPr lang="en-US" altLang="ko-KR" sz="1600" dirty="0" err="1">
                <a:latin typeface="+mn-ea"/>
              </a:rPr>
              <a:t>MobileNet</a:t>
            </a:r>
            <a:r>
              <a:rPr lang="en-US" altLang="ko-KR" sz="1600" dirty="0">
                <a:latin typeface="+mn-ea"/>
              </a:rPr>
              <a:t>, SSD-</a:t>
            </a:r>
            <a:r>
              <a:rPr lang="en-US" altLang="ko-KR" sz="1600" dirty="0" err="1">
                <a:latin typeface="+mn-ea"/>
              </a:rPr>
              <a:t>ResNet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등이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실습에서는 </a:t>
            </a:r>
            <a:r>
              <a:rPr lang="en-US" altLang="ko-KR" sz="1600" dirty="0">
                <a:latin typeface="+mn-ea"/>
              </a:rPr>
              <a:t>ResNet-34 </a:t>
            </a:r>
            <a:r>
              <a:rPr lang="ko-KR" altLang="en-US" sz="1600" dirty="0">
                <a:latin typeface="+mn-ea"/>
              </a:rPr>
              <a:t>모델을 특징 추출 모델로 사용하는 </a:t>
            </a:r>
            <a:r>
              <a:rPr lang="en-US" altLang="ko-KR" sz="1600" dirty="0">
                <a:latin typeface="+mn-ea"/>
              </a:rPr>
              <a:t>SSD512</a:t>
            </a:r>
            <a:r>
              <a:rPr lang="ko-KR" altLang="en-US" sz="1600" dirty="0">
                <a:latin typeface="+mn-ea"/>
              </a:rPr>
              <a:t>로 실습을 진행함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SSD512</a:t>
            </a:r>
            <a:r>
              <a:rPr lang="ko-KR" altLang="en-US" sz="1600" dirty="0">
                <a:latin typeface="+mn-ea"/>
              </a:rPr>
              <a:t>의 특징 추출 네트워크는  </a:t>
            </a:r>
            <a:r>
              <a:rPr lang="en-US" altLang="ko-KR" sz="1600" dirty="0" err="1">
                <a:latin typeface="+mn-ea"/>
              </a:rPr>
              <a:t>torchvision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라이브러리에서 지원하지 않으므로 몇 개의 계층을 추가해 모델을 생성함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4789B-6CC3-3774-B493-40F7E9AF9F18}"/>
              </a:ext>
            </a:extLst>
          </p:cNvPr>
          <p:cNvSpPr txBox="1"/>
          <p:nvPr/>
        </p:nvSpPr>
        <p:spPr>
          <a:xfrm>
            <a:off x="694745" y="2686479"/>
            <a:ext cx="10331395" cy="360098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torch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altLang="ko-K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collections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OrderedDict</a:t>
            </a:r>
            <a:endParaRPr lang="en-US" altLang="ko-K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SSDBackbone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i="1" dirty="0" err="1">
                <a:solidFill>
                  <a:srgbClr val="0F87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i="1" dirty="0" err="1">
                <a:solidFill>
                  <a:srgbClr val="0F87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 err="1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i="1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backbone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 err="1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layer0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nn.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backbone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.conv1,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backbone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.bn1,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backbone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.relu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layer1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backbone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.layer1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layer2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backbone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.layer2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layer3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backbone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.layer3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layer4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backbone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.layer4</a:t>
            </a:r>
          </a:p>
          <a:p>
            <a:b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i="1" dirty="0" err="1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.features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nn.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(layer0, layer1, layer2, layer3)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i="1" dirty="0" err="1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.upsampling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nn.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nn.</a:t>
            </a:r>
            <a:r>
              <a:rPr lang="en-US" altLang="ko-KR" sz="1200" b="0" dirty="0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in_channels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out_channels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485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nn.</a:t>
            </a:r>
            <a:r>
              <a:rPr lang="en-US" altLang="ko-KR" sz="1200" b="0" dirty="0" err="1">
                <a:solidFill>
                  <a:srgbClr val="6CE89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lang="en-US" altLang="ko-KR" sz="1200" b="0" dirty="0">
                <a:solidFill>
                  <a:srgbClr val="F64C8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F968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endParaRPr lang="en-US" altLang="ko-KR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3282C0F-0F1C-1623-38F5-30A136404723}"/>
              </a:ext>
            </a:extLst>
          </p:cNvPr>
          <p:cNvCxnSpPr/>
          <p:nvPr/>
        </p:nvCxnSpPr>
        <p:spPr>
          <a:xfrm>
            <a:off x="3299460" y="3566160"/>
            <a:ext cx="40386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790EDF-AB21-30D2-C514-DB1E373E3C4D}"/>
              </a:ext>
            </a:extLst>
          </p:cNvPr>
          <p:cNvSpPr txBox="1"/>
          <p:nvPr/>
        </p:nvSpPr>
        <p:spPr>
          <a:xfrm>
            <a:off x="3703320" y="3395148"/>
            <a:ext cx="5514651" cy="53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FF00"/>
                </a:solidFill>
                <a:latin typeface="+mn-ea"/>
              </a:rPr>
              <a:t>SSD</a:t>
            </a: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는 멀티 스케일 특징 </a:t>
            </a:r>
            <a:r>
              <a:rPr lang="ko-KR" altLang="en-US" sz="1000" dirty="0" err="1">
                <a:solidFill>
                  <a:srgbClr val="FFFF00"/>
                </a:solidFill>
                <a:latin typeface="+mn-ea"/>
              </a:rPr>
              <a:t>맵을</a:t>
            </a: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 활용해 여러 계층에서 특징 </a:t>
            </a:r>
            <a:r>
              <a:rPr lang="ko-KR" altLang="en-US" sz="1000" dirty="0" err="1">
                <a:solidFill>
                  <a:srgbClr val="FFFF00"/>
                </a:solidFill>
                <a:latin typeface="+mn-ea"/>
              </a:rPr>
              <a:t>맵을</a:t>
            </a: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 추출해 다양한 크기의 객체를 탐지함</a:t>
            </a:r>
            <a:endParaRPr lang="en-US" altLang="ko-KR" sz="1000" dirty="0">
              <a:solidFill>
                <a:srgbClr val="FFFF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그러므로 네트워크를 여러 분기로 나누기 위해 </a:t>
            </a:r>
            <a:r>
              <a:rPr lang="en-US" altLang="ko-KR" sz="1000" dirty="0">
                <a:solidFill>
                  <a:srgbClr val="FFFF00"/>
                </a:solidFill>
                <a:latin typeface="+mn-ea"/>
              </a:rPr>
              <a:t>Backbone </a:t>
            </a: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모델 계층을 분리함</a:t>
            </a:r>
            <a:endParaRPr lang="en-US" altLang="ko-KR" sz="1000" dirty="0">
              <a:solidFill>
                <a:srgbClr val="FFFF00"/>
              </a:solidFill>
              <a:latin typeface="+mn-ea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8F51204-1F2D-7F93-6A9F-2248BB78E540}"/>
              </a:ext>
            </a:extLst>
          </p:cNvPr>
          <p:cNvCxnSpPr/>
          <p:nvPr/>
        </p:nvCxnSpPr>
        <p:spPr>
          <a:xfrm>
            <a:off x="6652260" y="5205299"/>
            <a:ext cx="40386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020D209-80D7-6FDA-E746-4DAF72F961FF}"/>
              </a:ext>
            </a:extLst>
          </p:cNvPr>
          <p:cNvSpPr txBox="1"/>
          <p:nvPr/>
        </p:nvSpPr>
        <p:spPr>
          <a:xfrm>
            <a:off x="7056120" y="5034287"/>
            <a:ext cx="3408305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세 번째 스테이지에서 분기를 나누기 위해 </a:t>
            </a:r>
            <a:r>
              <a:rPr lang="en-US" altLang="ko-KR" sz="1000" dirty="0">
                <a:solidFill>
                  <a:srgbClr val="FFFF00"/>
                </a:solidFill>
                <a:latin typeface="+mn-ea"/>
              </a:rPr>
              <a:t>Features</a:t>
            </a: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로 정의</a:t>
            </a:r>
            <a:endParaRPr lang="en-US" altLang="ko-KR" sz="1000" dirty="0">
              <a:solidFill>
                <a:srgbClr val="FFFF00"/>
              </a:solidFill>
              <a:latin typeface="+mn-ea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99218A0-F766-BA87-84A0-3CE99DD8E467}"/>
              </a:ext>
            </a:extLst>
          </p:cNvPr>
          <p:cNvCxnSpPr/>
          <p:nvPr/>
        </p:nvCxnSpPr>
        <p:spPr>
          <a:xfrm>
            <a:off x="6949584" y="5582979"/>
            <a:ext cx="40386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0426E59-6D82-0576-FD1A-D02E3F3EC7B2}"/>
              </a:ext>
            </a:extLst>
          </p:cNvPr>
          <p:cNvSpPr txBox="1"/>
          <p:nvPr/>
        </p:nvSpPr>
        <p:spPr>
          <a:xfrm>
            <a:off x="7353444" y="5411967"/>
            <a:ext cx="3470822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이후 </a:t>
            </a:r>
            <a:r>
              <a:rPr lang="en-US" altLang="ko-KR" sz="1000" dirty="0" err="1">
                <a:solidFill>
                  <a:srgbClr val="FFFF00"/>
                </a:solidFill>
                <a:latin typeface="+mn-ea"/>
              </a:rPr>
              <a:t>Upsampling</a:t>
            </a:r>
            <a:r>
              <a:rPr lang="en-US" altLang="ko-KR" sz="1000" dirty="0">
                <a:solidFill>
                  <a:srgbClr val="FFFF00"/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rgbClr val="FFFF00"/>
                </a:solidFill>
                <a:latin typeface="+mn-ea"/>
              </a:rPr>
              <a:t>계층으로 추출된 특징 맵의 차원수를 늘림</a:t>
            </a:r>
            <a:endParaRPr lang="en-US" altLang="ko-KR" sz="1000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8E41CD-B998-6AB4-626C-8C591EBE7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/ 32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3269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 D2Coding">
      <a:majorFont>
        <a:latin typeface="D2Coding"/>
        <a:ea typeface="나눔스퀘어 네오 Bold"/>
        <a:cs typeface=""/>
      </a:majorFont>
      <a:minorFont>
        <a:latin typeface="D2Coding"/>
        <a:ea typeface="나눔스퀘어 네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E5DF087336F10458E2E57BDE3BD6C2F" ma:contentTypeVersion="5" ma:contentTypeDescription="새 문서를 만듭니다." ma:contentTypeScope="" ma:versionID="d147712dc825330d00e08d650a7df4d8">
  <xsd:schema xmlns:xsd="http://www.w3.org/2001/XMLSchema" xmlns:xs="http://www.w3.org/2001/XMLSchema" xmlns:p="http://schemas.microsoft.com/office/2006/metadata/properties" xmlns:ns3="6df4c73b-aa3d-45f2-a515-8798c4d7911e" targetNamespace="http://schemas.microsoft.com/office/2006/metadata/properties" ma:root="true" ma:fieldsID="b7fbd94771c099165f414850507cd27a" ns3:_="">
    <xsd:import namespace="6df4c73b-aa3d-45f2-a515-8798c4d7911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f4c73b-aa3d-45f2-a515-8798c4d791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df4c73b-aa3d-45f2-a515-8798c4d7911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E27CF4-7C15-4B31-83C7-D2FD6AB354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f4c73b-aa3d-45f2-a515-8798c4d791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C15374-D4B7-4C80-B5FD-E2ACE0F80983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6df4c73b-aa3d-45f2-a515-8798c4d7911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90C4B6C-74BB-4FAB-999E-A281E87C1E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35728</TotalTime>
  <Words>4586</Words>
  <Application>Microsoft Office PowerPoint</Application>
  <PresentationFormat>와이드스크린</PresentationFormat>
  <Paragraphs>659</Paragraphs>
  <Slides>34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Cambria Math</vt:lpstr>
      <vt:lpstr>Consolas</vt:lpstr>
      <vt:lpstr>나눔스퀘어 네오 Bold</vt:lpstr>
      <vt:lpstr>Arial</vt:lpstr>
      <vt:lpstr>D2Coding</vt:lpstr>
      <vt:lpstr>Wingdings</vt:lpstr>
      <vt:lpstr>맑은 고딕</vt:lpstr>
      <vt:lpstr>나눔스퀘어 네오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</dc:title>
  <dc:creator>이 민규</dc:creator>
  <cp:lastModifiedBy>이훈제</cp:lastModifiedBy>
  <cp:revision>479</cp:revision>
  <dcterms:created xsi:type="dcterms:W3CDTF">2022-03-07T11:10:45Z</dcterms:created>
  <dcterms:modified xsi:type="dcterms:W3CDTF">2024-05-09T10:54:03Z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0x010100AE5DF087336F10458E2E57BDE3BD6C2F</vt:lpwstr>
  </property>
</Properties>
</file>